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8" r:id="rId2"/>
    <p:sldId id="289" r:id="rId3"/>
    <p:sldId id="293" r:id="rId4"/>
    <p:sldId id="321" r:id="rId5"/>
    <p:sldId id="322" r:id="rId6"/>
    <p:sldId id="292" r:id="rId7"/>
    <p:sldId id="323" r:id="rId8"/>
    <p:sldId id="316" r:id="rId9"/>
    <p:sldId id="317" r:id="rId10"/>
    <p:sldId id="313" r:id="rId11"/>
    <p:sldId id="318" r:id="rId12"/>
    <p:sldId id="309" r:id="rId13"/>
    <p:sldId id="302" r:id="rId14"/>
    <p:sldId id="304" r:id="rId15"/>
    <p:sldId id="305" r:id="rId16"/>
    <p:sldId id="306" r:id="rId17"/>
    <p:sldId id="308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ED5D9C-9C70-3E40-91F3-71E70524CF1A}">
          <p14:sldIdLst>
            <p14:sldId id="278"/>
            <p14:sldId id="289"/>
            <p14:sldId id="293"/>
            <p14:sldId id="321"/>
            <p14:sldId id="322"/>
            <p14:sldId id="292"/>
            <p14:sldId id="323"/>
            <p14:sldId id="316"/>
            <p14:sldId id="317"/>
            <p14:sldId id="313"/>
            <p14:sldId id="318"/>
            <p14:sldId id="309"/>
            <p14:sldId id="302"/>
            <p14:sldId id="304"/>
            <p14:sldId id="305"/>
            <p14:sldId id="306"/>
            <p14:sldId id="30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/>
    <p:restoredTop sz="71607"/>
  </p:normalViewPr>
  <p:slideViewPr>
    <p:cSldViewPr snapToGrid="0" snapToObjects="1">
      <p:cViewPr varScale="1">
        <p:scale>
          <a:sx n="77" d="100"/>
          <a:sy n="77" d="100"/>
        </p:scale>
        <p:origin x="28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34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89532-24EE-7D47-AE0A-E65F43FDD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9454D-A4A3-014A-92B8-7FBD15B20E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0F4C-76E7-5E45-B472-826235F93532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0FBC-0E76-4A42-82EB-440066164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BDB67-BB36-D941-BC31-8BCBF0131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9EAF3-6E86-894A-B3EA-89DFE36F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C9A5-2A2A-2F4E-8ED0-5BEAE9AE18A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28FD8-CAA8-DC4F-8CD0-79C171E4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latinLnBrk="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1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87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5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5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9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5FCD8EA-8C4D-7041-84B4-F05371850990}" type="datetimeFigureOut">
              <a:rPr lang="en-US" smtClean="0"/>
              <a:pPr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8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3CAE3-62A8-4240-8C53-C605142FE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48A565-4186-5346-9A2F-6C353D9228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4745B2-B12A-6E47-8196-94524CBD3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3005D-CAFE-7541-9AD6-D010219B4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655"/>
            <a:ext cx="78867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0902"/>
            <a:ext cx="7886700" cy="4647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5A391-1A6C-D746-9462-453EA31E1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E7660-ED63-7C4A-B71A-6D1F597E7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CCE6-F618-094D-AB3F-879E0F420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08BD8-E460-B941-9492-62F35D02D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9C4E0-0DF2-B744-9D74-03107F0A8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7E75-06AC-C94A-AAA4-1ABABB6BD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8059C-230E-9645-AD22-7DDD24DE4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720AA-B649-2546-B2A7-3866E6006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8D95B-768D-9349-85E1-880436F71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17351-B00F-0746-BD46-B5565876B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284DD-FD72-D44C-8303-73BC5B5F7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1EFAA-A959-BC4F-B766-E098A529E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1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914D76-EDF6-2747-B43C-4E97C94B3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D54AA-B2CE-BC44-B719-62C7C87E5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762268-49B1-4C48-A81B-22AFF0EF5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11"/>
          <a:stretch/>
        </p:blipFill>
        <p:spPr>
          <a:xfrm>
            <a:off x="106159" y="6278185"/>
            <a:ext cx="1044981" cy="521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D3E904-54E9-0741-BB8D-673D8E772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67"/>
          <a:stretch/>
        </p:blipFill>
        <p:spPr>
          <a:xfrm>
            <a:off x="8515350" y="6278185"/>
            <a:ext cx="478065" cy="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5FCD8EA-8C4D-7041-84B4-F05371850990}" type="datetimeFigureOut">
              <a:rPr lang="en-US" smtClean="0"/>
              <a:pPr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E6A098B-94AC-3F4A-9D05-97B85D8B8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10" Type="http://schemas.openxmlformats.org/officeDocument/2006/relationships/image" Target="../media/image39.png"/><Relationship Id="rId4" Type="http://schemas.openxmlformats.org/officeDocument/2006/relationships/image" Target="../media/image34.emf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967-78CB-284A-8FAB-4E350F13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13" y="801613"/>
            <a:ext cx="7772400" cy="2387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/>
              <a:t>GrandSLAm</a:t>
            </a:r>
            <a:r>
              <a:rPr lang="en-US" sz="3600" dirty="0"/>
              <a:t>: Guaranteeing SLAs for Jobs in Microservices Execution Frameworks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F705D-6BD4-D64B-AA91-F67352CC9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6" y="3723853"/>
            <a:ext cx="9071429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Ram Srivatsa Kannan</a:t>
            </a:r>
            <a:r>
              <a:rPr lang="en-US" dirty="0"/>
              <a:t>, Lavanya Subramanian, Ashwin Raju,</a:t>
            </a:r>
          </a:p>
          <a:p>
            <a:r>
              <a:rPr lang="en-US" dirty="0"/>
              <a:t>Jeongseob Ahn, Jason Mars, </a:t>
            </a:r>
            <a:r>
              <a:rPr lang="en-US" dirty="0" err="1"/>
              <a:t>Lingjia</a:t>
            </a:r>
            <a:r>
              <a:rPr lang="en-US" dirty="0"/>
              <a:t> Tang</a:t>
            </a:r>
            <a:endParaRPr lang="en-US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260E81-698A-B04B-AC89-7FC09EFD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37" y="5563251"/>
            <a:ext cx="1408264" cy="891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8A0ADC-C4DA-2C45-8A7D-AA5346518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282" y="5651862"/>
            <a:ext cx="761285" cy="7612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05C66E-B48B-024A-AEDB-E6220FC20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810" y="5468186"/>
            <a:ext cx="761286" cy="944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932F93-F2D9-444D-9D5F-842A2553A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112" y="5515864"/>
            <a:ext cx="1081046" cy="10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1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5164-3366-1D4F-AE2E-9F363391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Predicting The Execution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4267-803B-CF44-BC91-01AA3418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study: image recognition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0521C-F4A7-FB4D-9995-43DC9B1E814A}"/>
              </a:ext>
            </a:extLst>
          </p:cNvPr>
          <p:cNvSpPr/>
          <p:nvPr/>
        </p:nvSpPr>
        <p:spPr>
          <a:xfrm>
            <a:off x="4783750" y="2630506"/>
            <a:ext cx="2726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Input: 128x128 dimension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9B3818-BD51-5540-B181-3EACBBE6C607}"/>
              </a:ext>
            </a:extLst>
          </p:cNvPr>
          <p:cNvGrpSpPr/>
          <p:nvPr/>
        </p:nvGrpSpPr>
        <p:grpSpPr>
          <a:xfrm>
            <a:off x="342029" y="2135852"/>
            <a:ext cx="4606286" cy="2164820"/>
            <a:chOff x="369949" y="4376481"/>
            <a:chExt cx="4606286" cy="2164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E7F231-86F5-9F42-A49F-8DD93902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49" y="4376481"/>
              <a:ext cx="2267187" cy="15861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4738C4-5302-C044-8D8C-A6825FF51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1937" y="4376481"/>
              <a:ext cx="2274298" cy="158613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F6E343-CF95-F641-AE01-73A7FB8A2954}"/>
                </a:ext>
              </a:extLst>
            </p:cNvPr>
            <p:cNvSpPr/>
            <p:nvPr/>
          </p:nvSpPr>
          <p:spPr>
            <a:xfrm>
              <a:off x="3839086" y="5894970"/>
              <a:ext cx="4971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➊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4636A-4F51-4242-90B9-1AC84F0899BD}"/>
              </a:ext>
            </a:extLst>
          </p:cNvPr>
          <p:cNvGrpSpPr/>
          <p:nvPr/>
        </p:nvGrpSpPr>
        <p:grpSpPr>
          <a:xfrm>
            <a:off x="5119935" y="2135852"/>
            <a:ext cx="2267186" cy="2132840"/>
            <a:chOff x="5147855" y="4376481"/>
            <a:chExt cx="2267186" cy="21328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6D8445-EAE9-7243-BBB0-FA8671CB6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7855" y="4376481"/>
              <a:ext cx="2267186" cy="160486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078EC1-A651-FB40-8D96-8D596F91616A}"/>
                </a:ext>
              </a:extLst>
            </p:cNvPr>
            <p:cNvSpPr/>
            <p:nvPr/>
          </p:nvSpPr>
          <p:spPr>
            <a:xfrm>
              <a:off x="6279083" y="5862990"/>
              <a:ext cx="561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➋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539B9-D25F-3544-AB5C-DA1EC141E4C8}"/>
              </a:ext>
            </a:extLst>
          </p:cNvPr>
          <p:cNvGrpSpPr/>
          <p:nvPr/>
        </p:nvGrpSpPr>
        <p:grpSpPr>
          <a:xfrm>
            <a:off x="7558741" y="2282980"/>
            <a:ext cx="1353862" cy="1985711"/>
            <a:chOff x="7586661" y="4523609"/>
            <a:chExt cx="1353862" cy="19857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5FFD67-06AE-9F46-8253-590CF5026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661" y="4523609"/>
              <a:ext cx="1353862" cy="138361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E42CF4-B2C4-EA40-8D69-14DFEC621878}"/>
                </a:ext>
              </a:extLst>
            </p:cNvPr>
            <p:cNvSpPr/>
            <p:nvPr/>
          </p:nvSpPr>
          <p:spPr>
            <a:xfrm>
              <a:off x="8079101" y="5862989"/>
              <a:ext cx="561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➌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Text Box 51">
            <a:extLst>
              <a:ext uri="{FF2B5EF4-FFF2-40B4-BE49-F238E27FC236}">
                <a16:creationId xmlns:a16="http://schemas.microsoft.com/office/drawing/2014/main" id="{46F884F9-B3BA-0141-8B98-B7BCD95D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7" y="2259131"/>
            <a:ext cx="8348262" cy="954107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build a simple performance model for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&amp; ML microservices based on these observations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CB1DE-7C0C-094E-B9C8-5A84B3FB2BAB}"/>
              </a:ext>
            </a:extLst>
          </p:cNvPr>
          <p:cNvSpPr txBox="1"/>
          <p:nvPr/>
        </p:nvSpPr>
        <p:spPr>
          <a:xfrm>
            <a:off x="959771" y="4351375"/>
            <a:ext cx="722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Time of Completion =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queuing</a:t>
            </a:r>
            <a:endParaRPr lang="en-US" sz="24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3FE552-B619-264F-BDD3-99FAE1220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196776" y="4351375"/>
            <a:ext cx="1452728" cy="7449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3960D03-DF95-9743-A731-3367C44F6977}"/>
              </a:ext>
            </a:extLst>
          </p:cNvPr>
          <p:cNvGrpSpPr/>
          <p:nvPr/>
        </p:nvGrpSpPr>
        <p:grpSpPr>
          <a:xfrm>
            <a:off x="4291523" y="4021009"/>
            <a:ext cx="2108123" cy="381000"/>
            <a:chOff x="4291523" y="4021009"/>
            <a:chExt cx="2108123" cy="381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4C403A-89CC-7246-A9CC-4296A0C18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78552">
              <a:off x="4291523" y="4021009"/>
              <a:ext cx="1016000" cy="381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28B3BC2-401B-5941-ABF6-DBBA42C5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347287">
              <a:off x="5815446" y="4080846"/>
              <a:ext cx="584200" cy="1778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9012DE-C106-EF4B-A80A-B55EC76E4146}"/>
              </a:ext>
            </a:extLst>
          </p:cNvPr>
          <p:cNvSpPr txBox="1"/>
          <p:nvPr/>
        </p:nvSpPr>
        <p:spPr>
          <a:xfrm>
            <a:off x="3325186" y="5136249"/>
            <a:ext cx="470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a linear regression model</a:t>
            </a:r>
            <a:endParaRPr lang="en-US" sz="2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C7943D-DAD1-454D-8F23-ECE3CFEA0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0276" y="3823398"/>
            <a:ext cx="7184359" cy="214720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2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AC94FC-1682-224E-97B4-5E005A2BF14A}"/>
              </a:ext>
            </a:extLst>
          </p:cNvPr>
          <p:cNvGrpSpPr/>
          <p:nvPr/>
        </p:nvGrpSpPr>
        <p:grpSpPr>
          <a:xfrm>
            <a:off x="485541" y="2619437"/>
            <a:ext cx="4826642" cy="3021497"/>
            <a:chOff x="1381774" y="2904051"/>
            <a:chExt cx="4826642" cy="30214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568695-E7CA-C848-B0E1-379F21AE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061" y="2904051"/>
              <a:ext cx="4120342" cy="27291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34EE1A-6A88-7D46-A894-0F6F0C80B7D4}"/>
                </a:ext>
              </a:extLst>
            </p:cNvPr>
            <p:cNvSpPr txBox="1"/>
            <p:nvPr/>
          </p:nvSpPr>
          <p:spPr>
            <a:xfrm>
              <a:off x="1381774" y="5617771"/>
              <a:ext cx="4826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App: Pose Estimation for Sign Language (4 microservices)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E67EE5-4678-404B-9BD8-2A70F28E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Microservice Stage Slack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93996-820D-F648-B058-7241321D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slacks are proportionally allocated from the end-to-end latency</a:t>
            </a:r>
          </a:p>
        </p:txBody>
      </p:sp>
      <p:sp>
        <p:nvSpPr>
          <p:cNvPr id="11" name="Text Box 51">
            <a:extLst>
              <a:ext uri="{FF2B5EF4-FFF2-40B4-BE49-F238E27FC236}">
                <a16:creationId xmlns:a16="http://schemas.microsoft.com/office/drawing/2014/main" id="{68339E50-6FA3-F147-A77F-36FEE72FD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88" y="3393722"/>
            <a:ext cx="3564871" cy="646331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 time across stages vary by a lot.</a:t>
            </a: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BB8A4C67-E314-5243-AE5F-6746387D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88" y="4201938"/>
            <a:ext cx="3564871" cy="646331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Percentage of slack does not vary much across batch sizes.</a:t>
            </a:r>
          </a:p>
        </p:txBody>
      </p:sp>
    </p:spTree>
    <p:extLst>
      <p:ext uri="{BB962C8B-B14F-4D97-AF65-F5344CB8AC3E}">
        <p14:creationId xmlns:p14="http://schemas.microsoft.com/office/powerpoint/2010/main" val="27325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EA472-DF63-5045-9B56-1641D2FC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33" y="3214439"/>
            <a:ext cx="6888359" cy="249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0985A-FA3E-034E-AEDF-536D71BB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Slack based Request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70033-11E9-6A46-9F9A-DFE1AB8D9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Prioritizing the execution with lower slack</a:t>
            </a:r>
          </a:p>
          <a:p>
            <a:r>
              <a:rPr lang="en-US" dirty="0"/>
              <a:t>Dynamically batching requests based on slack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FC2C6B-1A43-DC4B-9EFD-2E44193BB409}"/>
              </a:ext>
            </a:extLst>
          </p:cNvPr>
          <p:cNvSpPr/>
          <p:nvPr/>
        </p:nvSpPr>
        <p:spPr>
          <a:xfrm>
            <a:off x="4848722" y="4152182"/>
            <a:ext cx="2586221" cy="342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335E9-38C2-8043-B961-EC57FBBFB5CF}"/>
              </a:ext>
            </a:extLst>
          </p:cNvPr>
          <p:cNvSpPr/>
          <p:nvPr/>
        </p:nvSpPr>
        <p:spPr>
          <a:xfrm>
            <a:off x="4761997" y="4534545"/>
            <a:ext cx="3808178" cy="149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79A20-3E67-024E-9015-25D6EABA2874}"/>
              </a:ext>
            </a:extLst>
          </p:cNvPr>
          <p:cNvSpPr txBox="1"/>
          <p:nvPr/>
        </p:nvSpPr>
        <p:spPr>
          <a:xfrm>
            <a:off x="7173325" y="287889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7F6D2-9967-E34F-B495-003B175560CE}"/>
              </a:ext>
            </a:extLst>
          </p:cNvPr>
          <p:cNvSpPr txBox="1"/>
          <p:nvPr/>
        </p:nvSpPr>
        <p:spPr>
          <a:xfrm>
            <a:off x="4599413" y="2906662"/>
            <a:ext cx="44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08D455-FFA8-F34D-8022-A9ABDFF4F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25" t="38499" r="8638" b="49527"/>
          <a:stretch/>
        </p:blipFill>
        <p:spPr>
          <a:xfrm>
            <a:off x="6693688" y="3358985"/>
            <a:ext cx="381435" cy="298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2F795-C89D-C84C-BA2E-B28113C60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54" t="38499" r="14314" b="49527"/>
          <a:stretch/>
        </p:blipFill>
        <p:spPr>
          <a:xfrm>
            <a:off x="5967351" y="3358332"/>
            <a:ext cx="339725" cy="298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2BD38A-E352-F544-90FA-2B9E6B0B7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09" t="38499" r="19819" b="49527"/>
          <a:stretch/>
        </p:blipFill>
        <p:spPr>
          <a:xfrm>
            <a:off x="7091662" y="3350518"/>
            <a:ext cx="342465" cy="298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42C394-941C-BC46-9A53-AA42C394C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57" t="38499" r="25347" b="49527"/>
          <a:stretch/>
        </p:blipFill>
        <p:spPr>
          <a:xfrm>
            <a:off x="6326413" y="3354615"/>
            <a:ext cx="351055" cy="2985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739FB-232B-DD4D-AF46-BB8E6EF57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63" t="38499" r="30871" b="49527"/>
          <a:stretch/>
        </p:blipFill>
        <p:spPr>
          <a:xfrm>
            <a:off x="5580739" y="3354615"/>
            <a:ext cx="335185" cy="2985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192A3D-1FB4-6F41-860E-92BDF6A5E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38499" r="36340" b="49527"/>
          <a:stretch/>
        </p:blipFill>
        <p:spPr>
          <a:xfrm>
            <a:off x="4847911" y="3351312"/>
            <a:ext cx="321629" cy="298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B91239-9BAA-8C44-83AC-1A73BD0AB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45" t="38499" r="41567" b="49527"/>
          <a:stretch/>
        </p:blipFill>
        <p:spPr>
          <a:xfrm>
            <a:off x="5214124" y="3353652"/>
            <a:ext cx="343558" cy="2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0.08437 0.1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61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07407E-6 L 0.04114 0.12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60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08524 0.1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60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04549 0.12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60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7037E-7 L -0.00243 0.1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0173 0.122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1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278 L -0.00347 0.122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2D8D1B-0B17-8F41-B4A4-720A1CD9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0902"/>
            <a:ext cx="7886700" cy="46470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Unused slack can be utilized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can increase the overall request slack in the later stages of execution</a:t>
            </a:r>
          </a:p>
          <a:p>
            <a:pPr lvl="1"/>
            <a:r>
              <a:rPr lang="en-US" dirty="0"/>
              <a:t>Lead to enabling higher sharing degrees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26879-CB38-1942-8EE9-939A50B5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Forwarding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2D47B-3D87-5C48-97E9-9576101A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658" y="2170379"/>
            <a:ext cx="4165600" cy="2197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8E743E-CF31-7042-8E77-E71E2EBD9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403" y="3859479"/>
            <a:ext cx="2400300" cy="101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DEC24B-5079-D140-80E6-672862D7B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703" y="3794049"/>
            <a:ext cx="152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5026-1F0E-0849-873E-423FCBC4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7F39-51AC-7648-8D64-2C40587E8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Experimental platforms</a:t>
            </a:r>
          </a:p>
          <a:p>
            <a:pPr lvl="1"/>
            <a:r>
              <a:rPr lang="en-US" sz="1800" dirty="0"/>
              <a:t>CPU: Intel Xeon E5-2630, E3-1420</a:t>
            </a:r>
          </a:p>
          <a:p>
            <a:pPr lvl="1"/>
            <a:r>
              <a:rPr lang="en-US" sz="1800" dirty="0"/>
              <a:t>GPU: Nvidia GTX Titan X, GTX 1080</a:t>
            </a:r>
          </a:p>
          <a:p>
            <a:pPr lvl="1"/>
            <a:r>
              <a:rPr lang="en-US" sz="1800" dirty="0"/>
              <a:t>Each microservice run on a docker container</a:t>
            </a:r>
          </a:p>
          <a:p>
            <a:endParaRPr lang="en-US" sz="400" dirty="0"/>
          </a:p>
          <a:p>
            <a:r>
              <a:rPr lang="en-US" sz="2000" dirty="0"/>
              <a:t>Applications used (implemented on TensorFlow)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400" dirty="0"/>
          </a:p>
          <a:p>
            <a:endParaRPr lang="en-US" sz="400" dirty="0"/>
          </a:p>
          <a:p>
            <a:r>
              <a:rPr lang="en-US" sz="2000" dirty="0"/>
              <a:t>Three workload scenarios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89F5E-D1E5-3D49-878F-F567E4CE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43" y="3429000"/>
            <a:ext cx="4142131" cy="1938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44A03-062B-C943-8B7C-5E29A3C8B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411" y="5831601"/>
            <a:ext cx="4604922" cy="7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D7B4-2492-924E-85A5-24EFFE4D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SLA: Latency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7803-AEA4-E646-AC08-7145B72E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GrandSLAm</a:t>
            </a:r>
            <a:r>
              <a:rPr lang="en-US" dirty="0"/>
              <a:t> improves percentage of requests that violate SLA</a:t>
            </a:r>
          </a:p>
          <a:p>
            <a:pPr lvl="1"/>
            <a:r>
              <a:rPr lang="en-US" dirty="0"/>
              <a:t>Baseline: Executes requests in a FIFO fashion without sharing the microservices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D2AFB-756D-FE40-BFC3-95B7FEBB6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86" y="3295231"/>
            <a:ext cx="6953481" cy="2360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5C8EB7-15AD-114E-ACEE-60AD9FA04273}"/>
              </a:ext>
            </a:extLst>
          </p:cNvPr>
          <p:cNvSpPr/>
          <p:nvPr/>
        </p:nvSpPr>
        <p:spPr>
          <a:xfrm>
            <a:off x="2194237" y="3905879"/>
            <a:ext cx="1136359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F6EEF-3010-B645-A4DD-C0664E124B47}"/>
              </a:ext>
            </a:extLst>
          </p:cNvPr>
          <p:cNvSpPr/>
          <p:nvPr/>
        </p:nvSpPr>
        <p:spPr>
          <a:xfrm>
            <a:off x="4203446" y="3905880"/>
            <a:ext cx="1373788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9BF91-C571-F549-8604-B40B602698CB}"/>
              </a:ext>
            </a:extLst>
          </p:cNvPr>
          <p:cNvSpPr/>
          <p:nvPr/>
        </p:nvSpPr>
        <p:spPr>
          <a:xfrm>
            <a:off x="6213374" y="3906523"/>
            <a:ext cx="1222938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3551-B354-4F44-B6BA-C916F670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28E1-5812-7D44-89BC-65D15AC4F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ED: Equally Division</a:t>
            </a:r>
          </a:p>
          <a:p>
            <a:r>
              <a:rPr lang="en-US" dirty="0"/>
              <a:t>EDF: Earliest Deadline First</a:t>
            </a:r>
          </a:p>
          <a:p>
            <a:r>
              <a:rPr lang="en-US" dirty="0"/>
              <a:t>Batch size: 30, 50, DYN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A984E-08A8-B441-ABB1-E2315674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85" y="3287204"/>
            <a:ext cx="6415430" cy="2716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966756-DDCA-C140-8EEB-A37F9A310219}"/>
              </a:ext>
            </a:extLst>
          </p:cNvPr>
          <p:cNvSpPr/>
          <p:nvPr/>
        </p:nvSpPr>
        <p:spPr>
          <a:xfrm>
            <a:off x="2233845" y="4203130"/>
            <a:ext cx="1944539" cy="1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B7725-EED8-1840-B3EC-1706DCE15158}"/>
              </a:ext>
            </a:extLst>
          </p:cNvPr>
          <p:cNvSpPr/>
          <p:nvPr/>
        </p:nvSpPr>
        <p:spPr>
          <a:xfrm>
            <a:off x="5299002" y="4203129"/>
            <a:ext cx="1944539" cy="1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783-772D-E848-BAAE-08360C3E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3A07-3B0E-5B45-84A2-3C8252685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en-US" dirty="0"/>
              <a:t>We explored a new approach to improve resource utilization while not violating SLAs</a:t>
            </a:r>
          </a:p>
          <a:p>
            <a:pPr>
              <a:lnSpc>
                <a:spcPct val="115000"/>
              </a:lnSpc>
            </a:pPr>
            <a:endParaRPr lang="en-US" dirty="0"/>
          </a:p>
          <a:p>
            <a:pPr>
              <a:lnSpc>
                <a:spcPct val="115000"/>
              </a:lnSpc>
            </a:pPr>
            <a:r>
              <a:rPr lang="en-US" dirty="0"/>
              <a:t>Three distinct contributions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Analysis of microservice execution scenarios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Accurate estimation of completion time at each microservice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Guarantee end-to-end SLAs by exploiting stage level SLAs</a:t>
            </a:r>
          </a:p>
          <a:p>
            <a:pPr lvl="1">
              <a:lnSpc>
                <a:spcPct val="115000"/>
              </a:lnSpc>
            </a:pPr>
            <a:endParaRPr lang="en-US" dirty="0"/>
          </a:p>
          <a:p>
            <a:pPr>
              <a:lnSpc>
                <a:spcPct val="115000"/>
              </a:lnSpc>
            </a:pPr>
            <a:r>
              <a:rPr lang="en-US" dirty="0"/>
              <a:t>Future work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Enhancing the model to handle complex execution models</a:t>
            </a:r>
          </a:p>
          <a:p>
            <a:pPr lvl="2">
              <a:lnSpc>
                <a:spcPct val="115000"/>
              </a:lnSpc>
            </a:pPr>
            <a:r>
              <a:rPr lang="en-US" dirty="0"/>
              <a:t>e.g., Parallel execution of multiple microservices, conditional execution of microservices</a:t>
            </a:r>
          </a:p>
        </p:txBody>
      </p:sp>
    </p:spTree>
    <p:extLst>
      <p:ext uri="{BB962C8B-B14F-4D97-AF65-F5344CB8AC3E}">
        <p14:creationId xmlns:p14="http://schemas.microsoft.com/office/powerpoint/2010/main" val="150213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967-78CB-284A-8FAB-4E350F13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19745"/>
            <a:ext cx="7772400" cy="2387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4A41F8-9B0D-604D-A595-C43CBD50136D}"/>
              </a:ext>
            </a:extLst>
          </p:cNvPr>
          <p:cNvSpPr/>
          <p:nvPr/>
        </p:nvSpPr>
        <p:spPr>
          <a:xfrm>
            <a:off x="652929" y="3316909"/>
            <a:ext cx="7838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GrandSLAm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Guaranteeing SLAs for Jobs in Microservices Execution Frameworks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CA0422-F7B7-334A-BA54-9F18EB55F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9" y="4148825"/>
            <a:ext cx="9071429" cy="165576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Ram Srivatsa Kannan, Lavanya Subramanian, Ashwin Raju,</a:t>
            </a:r>
          </a:p>
          <a:p>
            <a:r>
              <a:rPr lang="en-US" sz="2000" dirty="0"/>
              <a:t>Jeongseob Ahn, Jason Mars, </a:t>
            </a:r>
            <a:r>
              <a:rPr lang="en-US" sz="2000" dirty="0" err="1"/>
              <a:t>Lingjia</a:t>
            </a:r>
            <a:r>
              <a:rPr lang="en-US" sz="2000" dirty="0"/>
              <a:t> Tang</a:t>
            </a:r>
            <a:endParaRPr lang="en-US" sz="2000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99B06-3B4C-B242-9FF3-712460C7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89" y="5711786"/>
            <a:ext cx="1408264" cy="891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C7991F-95CF-A44F-B4A5-F66CDD757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34" y="5800397"/>
            <a:ext cx="761285" cy="761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F027BF-5DB4-9648-A15B-5F0DE53C8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362" y="5616721"/>
            <a:ext cx="761286" cy="944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1940AD-354B-C547-B4F5-22DC54A3A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664" y="5664399"/>
            <a:ext cx="1081046" cy="10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5DCA-2F32-2847-8DA9-B6479176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65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Transformation of Cloud Services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8E78EE-54E0-9A46-BC42-865E9F01CE4E}"/>
              </a:ext>
            </a:extLst>
          </p:cNvPr>
          <p:cNvSpPr txBox="1"/>
          <p:nvPr/>
        </p:nvSpPr>
        <p:spPr>
          <a:xfrm>
            <a:off x="6222471" y="1626534"/>
            <a:ext cx="1384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Microservices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75A48E0A-F3A8-FB4E-BF4D-FE4758B4C3CA}"/>
              </a:ext>
            </a:extLst>
          </p:cNvPr>
          <p:cNvSpPr/>
          <p:nvPr/>
        </p:nvSpPr>
        <p:spPr>
          <a:xfrm>
            <a:off x="5191354" y="3723136"/>
            <a:ext cx="3323996" cy="1636686"/>
          </a:xfrm>
          <a:prstGeom prst="cloud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2D3ED79-954F-7B4F-BDA9-31CC23180AFD}"/>
              </a:ext>
            </a:extLst>
          </p:cNvPr>
          <p:cNvCxnSpPr>
            <a:cxnSpLocks/>
          </p:cNvCxnSpPr>
          <p:nvPr/>
        </p:nvCxnSpPr>
        <p:spPr>
          <a:xfrm>
            <a:off x="6969814" y="3139434"/>
            <a:ext cx="0" cy="88119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AD907DA-5C6B-C041-8591-3A8134A0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51" y="4098127"/>
            <a:ext cx="964766" cy="96476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5D059DC-94D3-3D45-A5E3-BC5DE5405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27" y="4098127"/>
            <a:ext cx="964766" cy="9647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A5A3459-2B36-B746-83E1-6DFDCA22E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72" y="4020630"/>
            <a:ext cx="964766" cy="96476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99DCD6-5E31-2D43-A006-D6CFFB4DC353}"/>
              </a:ext>
            </a:extLst>
          </p:cNvPr>
          <p:cNvCxnSpPr>
            <a:cxnSpLocks/>
          </p:cNvCxnSpPr>
          <p:nvPr/>
        </p:nvCxnSpPr>
        <p:spPr>
          <a:xfrm>
            <a:off x="7818160" y="2691689"/>
            <a:ext cx="0" cy="13289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6362968-E2BD-4C41-8AB6-5A658665249B}"/>
              </a:ext>
            </a:extLst>
          </p:cNvPr>
          <p:cNvCxnSpPr>
            <a:cxnSpLocks/>
          </p:cNvCxnSpPr>
          <p:nvPr/>
        </p:nvCxnSpPr>
        <p:spPr>
          <a:xfrm>
            <a:off x="6081731" y="2631400"/>
            <a:ext cx="0" cy="146672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A9CCF0-8CCA-2847-9CC8-0FE34A3C2C01}"/>
              </a:ext>
            </a:extLst>
          </p:cNvPr>
          <p:cNvGrpSpPr/>
          <p:nvPr/>
        </p:nvGrpSpPr>
        <p:grpSpPr>
          <a:xfrm>
            <a:off x="673775" y="2713517"/>
            <a:ext cx="1657719" cy="1563064"/>
            <a:chOff x="6787324" y="2513503"/>
            <a:chExt cx="1657719" cy="1563064"/>
          </a:xfrm>
        </p:grpSpPr>
        <p:sp>
          <p:nvSpPr>
            <p:cNvPr id="36" name="직사각형 355">
              <a:extLst>
                <a:ext uri="{FF2B5EF4-FFF2-40B4-BE49-F238E27FC236}">
                  <a16:creationId xmlns:a16="http://schemas.microsoft.com/office/drawing/2014/main" id="{17349648-40FD-E544-8FC5-83EB1DE4FD45}"/>
                </a:ext>
              </a:extLst>
            </p:cNvPr>
            <p:cNvSpPr/>
            <p:nvPr/>
          </p:nvSpPr>
          <p:spPr>
            <a:xfrm>
              <a:off x="6787324" y="3747285"/>
              <a:ext cx="1657719" cy="3292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Hardware</a:t>
              </a:r>
            </a:p>
          </p:txBody>
        </p:sp>
        <p:sp>
          <p:nvSpPr>
            <p:cNvPr id="44" name="직사각형 355">
              <a:extLst>
                <a:ext uri="{FF2B5EF4-FFF2-40B4-BE49-F238E27FC236}">
                  <a16:creationId xmlns:a16="http://schemas.microsoft.com/office/drawing/2014/main" id="{084A268D-F106-534F-8460-2C68600E4EDE}"/>
                </a:ext>
              </a:extLst>
            </p:cNvPr>
            <p:cNvSpPr/>
            <p:nvPr/>
          </p:nvSpPr>
          <p:spPr>
            <a:xfrm>
              <a:off x="6796731" y="3352396"/>
              <a:ext cx="1648312" cy="329282"/>
            </a:xfrm>
            <a:prstGeom prst="rect">
              <a:avLst/>
            </a:prstGeom>
            <a:solidFill>
              <a:srgbClr val="F2B8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Virtualization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A07052F-E6ED-0E47-8FF7-B9C4EAA40182}"/>
                </a:ext>
              </a:extLst>
            </p:cNvPr>
            <p:cNvGrpSpPr/>
            <p:nvPr/>
          </p:nvGrpSpPr>
          <p:grpSpPr>
            <a:xfrm>
              <a:off x="6800595" y="2513503"/>
              <a:ext cx="781188" cy="771210"/>
              <a:chOff x="6797660" y="2520390"/>
              <a:chExt cx="781188" cy="77121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268DB-2AA0-1344-B588-50332879F457}"/>
                  </a:ext>
                </a:extLst>
              </p:cNvPr>
              <p:cNvSpPr/>
              <p:nvPr/>
            </p:nvSpPr>
            <p:spPr>
              <a:xfrm>
                <a:off x="6797660" y="2520390"/>
                <a:ext cx="781188" cy="7712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355">
                <a:extLst>
                  <a:ext uri="{FF2B5EF4-FFF2-40B4-BE49-F238E27FC236}">
                    <a16:creationId xmlns:a16="http://schemas.microsoft.com/office/drawing/2014/main" id="{A6BD05D8-66A3-5A4E-966F-3507B1A56971}"/>
                  </a:ext>
                </a:extLst>
              </p:cNvPr>
              <p:cNvSpPr/>
              <p:nvPr/>
            </p:nvSpPr>
            <p:spPr>
              <a:xfrm>
                <a:off x="6879732" y="2919563"/>
                <a:ext cx="616837" cy="301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OS</a:t>
                </a:r>
              </a:p>
            </p:txBody>
          </p:sp>
          <p:sp>
            <p:nvSpPr>
              <p:cNvPr id="55" name="직사각형 355">
                <a:extLst>
                  <a:ext uri="{FF2B5EF4-FFF2-40B4-BE49-F238E27FC236}">
                    <a16:creationId xmlns:a16="http://schemas.microsoft.com/office/drawing/2014/main" id="{D36F3EA4-1A13-9441-A755-EF166CE94C9D}"/>
                  </a:ext>
                </a:extLst>
              </p:cNvPr>
              <p:cNvSpPr/>
              <p:nvPr/>
            </p:nvSpPr>
            <p:spPr>
              <a:xfrm>
                <a:off x="6873694" y="2578996"/>
                <a:ext cx="615910" cy="30175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App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4142CD-508A-1840-A65B-46E3F86DFD47}"/>
                </a:ext>
              </a:extLst>
            </p:cNvPr>
            <p:cNvGrpSpPr/>
            <p:nvPr/>
          </p:nvGrpSpPr>
          <p:grpSpPr>
            <a:xfrm>
              <a:off x="7663855" y="2513503"/>
              <a:ext cx="781188" cy="767958"/>
              <a:chOff x="6797660" y="2523642"/>
              <a:chExt cx="781188" cy="7679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C33F8C-3A1E-B049-B813-AE1EC8B1633B}"/>
                  </a:ext>
                </a:extLst>
              </p:cNvPr>
              <p:cNvSpPr/>
              <p:nvPr/>
            </p:nvSpPr>
            <p:spPr>
              <a:xfrm>
                <a:off x="6797660" y="2523642"/>
                <a:ext cx="781188" cy="7679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직사각형 355">
                <a:extLst>
                  <a:ext uri="{FF2B5EF4-FFF2-40B4-BE49-F238E27FC236}">
                    <a16:creationId xmlns:a16="http://schemas.microsoft.com/office/drawing/2014/main" id="{A325AFA7-9121-3F4B-A828-C9CF08BBB9DD}"/>
                  </a:ext>
                </a:extLst>
              </p:cNvPr>
              <p:cNvSpPr/>
              <p:nvPr/>
            </p:nvSpPr>
            <p:spPr>
              <a:xfrm>
                <a:off x="6879835" y="2922815"/>
                <a:ext cx="616837" cy="30404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OS</a:t>
                </a:r>
              </a:p>
            </p:txBody>
          </p:sp>
          <p:sp>
            <p:nvSpPr>
              <p:cNvPr id="49" name="직사각형 355">
                <a:extLst>
                  <a:ext uri="{FF2B5EF4-FFF2-40B4-BE49-F238E27FC236}">
                    <a16:creationId xmlns:a16="http://schemas.microsoft.com/office/drawing/2014/main" id="{FB994F9D-1E12-5645-B106-F70F8F8ECB0E}"/>
                  </a:ext>
                </a:extLst>
              </p:cNvPr>
              <p:cNvSpPr/>
              <p:nvPr/>
            </p:nvSpPr>
            <p:spPr>
              <a:xfrm>
                <a:off x="6889083" y="2583300"/>
                <a:ext cx="615910" cy="30404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App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D1A46B8-9C7A-1840-B329-768615EE0911}"/>
              </a:ext>
            </a:extLst>
          </p:cNvPr>
          <p:cNvSpPr txBox="1"/>
          <p:nvPr/>
        </p:nvSpPr>
        <p:spPr>
          <a:xfrm>
            <a:off x="2713810" y="1488218"/>
            <a:ext cx="109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Monolithic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D80B918-DA71-8248-9141-D9D5B3F6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156" y="1752662"/>
            <a:ext cx="1219200" cy="124460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2FA070-CF12-8D43-A32B-B7D377A513EB}"/>
              </a:ext>
            </a:extLst>
          </p:cNvPr>
          <p:cNvCxnSpPr>
            <a:cxnSpLocks/>
          </p:cNvCxnSpPr>
          <p:nvPr/>
        </p:nvCxnSpPr>
        <p:spPr>
          <a:xfrm flipV="1">
            <a:off x="2257639" y="1823380"/>
            <a:ext cx="395145" cy="94874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E948072-F6A7-7645-8C76-EFEAC1C1A4D8}"/>
              </a:ext>
            </a:extLst>
          </p:cNvPr>
          <p:cNvCxnSpPr>
            <a:cxnSpLocks/>
          </p:cNvCxnSpPr>
          <p:nvPr/>
        </p:nvCxnSpPr>
        <p:spPr>
          <a:xfrm flipV="1">
            <a:off x="2241470" y="2955522"/>
            <a:ext cx="395145" cy="15716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604327C2-C12C-2842-9971-21EBA4384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" y="4636718"/>
            <a:ext cx="964766" cy="964766"/>
          </a:xfrm>
          <a:prstGeom prst="rect">
            <a:avLst/>
          </a:prstGeom>
        </p:spPr>
      </p:pic>
      <p:sp>
        <p:nvSpPr>
          <p:cNvPr id="72" name="Cloud 71">
            <a:extLst>
              <a:ext uri="{FF2B5EF4-FFF2-40B4-BE49-F238E27FC236}">
                <a16:creationId xmlns:a16="http://schemas.microsoft.com/office/drawing/2014/main" id="{CF9874FC-E0B5-CE41-AC69-B845240B6350}"/>
              </a:ext>
            </a:extLst>
          </p:cNvPr>
          <p:cNvSpPr/>
          <p:nvPr/>
        </p:nvSpPr>
        <p:spPr>
          <a:xfrm>
            <a:off x="470011" y="4371612"/>
            <a:ext cx="2814175" cy="1590118"/>
          </a:xfrm>
          <a:prstGeom prst="cloud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F4E26C7-CC84-254F-9127-04D6A97C3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65" y="4585148"/>
            <a:ext cx="964766" cy="964766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0C17267-D4C6-0B4E-9423-6FC7A2297724}"/>
              </a:ext>
            </a:extLst>
          </p:cNvPr>
          <p:cNvCxnSpPr/>
          <p:nvPr/>
        </p:nvCxnSpPr>
        <p:spPr>
          <a:xfrm>
            <a:off x="3806009" y="3723136"/>
            <a:ext cx="1385345" cy="0"/>
          </a:xfrm>
          <a:prstGeom prst="straightConnector1">
            <a:avLst/>
          </a:prstGeom>
          <a:ln w="152400" cap="rnd">
            <a:solidFill>
              <a:srgbClr val="FF0000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DEBED51E-6501-4F43-A345-2FF9532D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284" y="2062240"/>
            <a:ext cx="685800" cy="482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BEAD7D-B42D-904D-84B7-EADC7F60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27" y="4855825"/>
            <a:ext cx="964766" cy="96476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780153-5BD9-214A-A0E7-109F27DEC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396" y="1776107"/>
            <a:ext cx="990600" cy="5969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1FDA715-6320-1041-91B3-43026874A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258" y="2529823"/>
            <a:ext cx="990600" cy="558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8ED81FB-B0C9-4442-9692-77708BBE5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615" y="2189725"/>
            <a:ext cx="990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51 L 0.32013 0.0379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21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1019 L 0.41962 0.0692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395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1 L 0.51284 -0.052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3.05556E-6 0.2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25 L 0.09723 0.0791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3 0.07917 L 0.09723 0.23981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3 0.23981 L 0.19723 0.0011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3 0.00116 L 0.19132 0.2398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32 0.23981 L 0.28264 0.1909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56" grpId="0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5C79-FB37-7B49-84A9-FA49BA0F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Building Applications with Microservices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BE27A5-51B9-E64F-86D4-296CB0FB4B64}"/>
              </a:ext>
            </a:extLst>
          </p:cNvPr>
          <p:cNvGrpSpPr/>
          <p:nvPr/>
        </p:nvGrpSpPr>
        <p:grpSpPr>
          <a:xfrm>
            <a:off x="1197219" y="2295121"/>
            <a:ext cx="7502056" cy="2069727"/>
            <a:chOff x="1197219" y="2295121"/>
            <a:chExt cx="7502056" cy="20697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DC805A-1043-4A49-A871-3546CE71CC9A}"/>
                </a:ext>
              </a:extLst>
            </p:cNvPr>
            <p:cNvGrpSpPr/>
            <p:nvPr/>
          </p:nvGrpSpPr>
          <p:grpSpPr>
            <a:xfrm>
              <a:off x="1197219" y="2295121"/>
              <a:ext cx="7502056" cy="599752"/>
              <a:chOff x="1197219" y="2295121"/>
              <a:chExt cx="7502056" cy="59975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582182A-953C-EC43-A3C0-45DD91527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219" y="2342827"/>
                <a:ext cx="7502056" cy="508959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EEE2E2D-ACDA-6948-B626-26F8FE770FCE}"/>
                  </a:ext>
                </a:extLst>
              </p:cNvPr>
              <p:cNvSpPr/>
              <p:nvPr/>
            </p:nvSpPr>
            <p:spPr>
              <a:xfrm>
                <a:off x="1600749" y="2295121"/>
                <a:ext cx="6631388" cy="5997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223017-26F6-D844-9627-C7B3BBCA3FD4}"/>
                </a:ext>
              </a:extLst>
            </p:cNvPr>
            <p:cNvSpPr txBox="1"/>
            <p:nvPr/>
          </p:nvSpPr>
          <p:spPr>
            <a:xfrm>
              <a:off x="1884740" y="2887520"/>
              <a:ext cx="559608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App: Image query (4 microservices)</a:t>
              </a:r>
            </a:p>
            <a:p>
              <a:pPr marL="285750" indent="-285750">
                <a:buFontTx/>
                <a:buChar char="-"/>
              </a:pPr>
              <a:r>
                <a:rPr lang="en-US" i="1" dirty="0"/>
                <a:t>Recognizes the input image</a:t>
              </a:r>
            </a:p>
            <a:p>
              <a:pPr marL="285750" indent="-285750">
                <a:buFontTx/>
                <a:buChar char="-"/>
              </a:pPr>
              <a:r>
                <a:rPr lang="en-US" i="1" dirty="0"/>
                <a:t>Generates natural language descriptions of the images</a:t>
              </a:r>
            </a:p>
            <a:p>
              <a:pPr marL="285750" indent="-285750">
                <a:buFontTx/>
                <a:buChar char="-"/>
              </a:pPr>
              <a:r>
                <a:rPr lang="en-US" i="1" dirty="0"/>
                <a:t>Builds a sentence for the description</a:t>
              </a:r>
            </a:p>
            <a:p>
              <a:pPr marL="285750" indent="-285750">
                <a:buFontTx/>
                <a:buChar char="-"/>
              </a:pPr>
              <a:r>
                <a:rPr lang="en-US" i="1" dirty="0"/>
                <a:t>Outputs the sentence as voice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EB0C777-ABB6-5143-B04C-B5D942A7CCAE}"/>
              </a:ext>
            </a:extLst>
          </p:cNvPr>
          <p:cNvSpPr/>
          <p:nvPr/>
        </p:nvSpPr>
        <p:spPr>
          <a:xfrm>
            <a:off x="3432168" y="2295121"/>
            <a:ext cx="3343882" cy="290938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F269B-14E4-9E47-9B3E-043E6281F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07" y="2322633"/>
            <a:ext cx="629612" cy="6296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FA3D73-BCA5-0140-A433-9C034A48D91F}"/>
              </a:ext>
            </a:extLst>
          </p:cNvPr>
          <p:cNvGrpSpPr/>
          <p:nvPr/>
        </p:nvGrpSpPr>
        <p:grpSpPr>
          <a:xfrm>
            <a:off x="622211" y="4523034"/>
            <a:ext cx="7521943" cy="1316261"/>
            <a:chOff x="622211" y="4523034"/>
            <a:chExt cx="7521943" cy="13162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35159E-7384-0C4C-AEC8-7F6C196894D1}"/>
                </a:ext>
              </a:extLst>
            </p:cNvPr>
            <p:cNvGrpSpPr/>
            <p:nvPr/>
          </p:nvGrpSpPr>
          <p:grpSpPr>
            <a:xfrm>
              <a:off x="1266245" y="4604758"/>
              <a:ext cx="6877909" cy="1234537"/>
              <a:chOff x="1266245" y="3859351"/>
              <a:chExt cx="6877909" cy="123453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3F5526D-D82E-2B48-9FE3-E9D2C93C3A26}"/>
                  </a:ext>
                </a:extLst>
              </p:cNvPr>
              <p:cNvGrpSpPr/>
              <p:nvPr/>
            </p:nvGrpSpPr>
            <p:grpSpPr>
              <a:xfrm>
                <a:off x="1266245" y="3859351"/>
                <a:ext cx="6254529" cy="599752"/>
                <a:chOff x="877791" y="3847425"/>
                <a:chExt cx="6254529" cy="59975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9004A0B7-84FA-1847-86A7-D73045530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7791" y="3871638"/>
                  <a:ext cx="6254529" cy="492400"/>
                </a:xfrm>
                <a:prstGeom prst="rect">
                  <a:avLst/>
                </a:prstGeom>
              </p:spPr>
            </p:pic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B1FE7CB0-739C-174C-9059-6BA98C81561F}"/>
                    </a:ext>
                  </a:extLst>
                </p:cNvPr>
                <p:cNvSpPr/>
                <p:nvPr/>
              </p:nvSpPr>
              <p:spPr>
                <a:xfrm>
                  <a:off x="1256306" y="3847425"/>
                  <a:ext cx="5216056" cy="59975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3BA94-6B65-EF48-A14C-B4A25E912644}"/>
                  </a:ext>
                </a:extLst>
              </p:cNvPr>
              <p:cNvSpPr txBox="1"/>
              <p:nvPr/>
            </p:nvSpPr>
            <p:spPr>
              <a:xfrm>
                <a:off x="1752340" y="4447557"/>
                <a:ext cx="63918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App: Intelligent personal assistant (3 microservices)</a:t>
                </a:r>
              </a:p>
              <a:p>
                <a:r>
                  <a:rPr lang="en-US" i="1" dirty="0"/>
                  <a:t>- Provides answers to queries that are given as input through voice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20B3F0-F198-2A4E-AF0C-2BD0AB31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211" y="4523034"/>
              <a:ext cx="704273" cy="70427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5350D3-769B-F045-8EB6-360D9EDEC258}"/>
              </a:ext>
            </a:extLst>
          </p:cNvPr>
          <p:cNvSpPr txBox="1"/>
          <p:nvPr/>
        </p:nvSpPr>
        <p:spPr>
          <a:xfrm>
            <a:off x="3588574" y="1841434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Duplicated microservices</a:t>
            </a:r>
          </a:p>
        </p:txBody>
      </p:sp>
      <p:sp>
        <p:nvSpPr>
          <p:cNvPr id="23" name="Text Box 51">
            <a:extLst>
              <a:ext uri="{FF2B5EF4-FFF2-40B4-BE49-F238E27FC236}">
                <a16:creationId xmlns:a16="http://schemas.microsoft.com/office/drawing/2014/main" id="{DE0F75E4-76D7-934C-BC11-931123E7A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382" y="3333926"/>
            <a:ext cx="3544484" cy="65402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Resource Utilization</a:t>
            </a:r>
            <a:endParaRPr lang="en-US" altLang="ko-KR" sz="2400" u="sng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ko-KR" altLang="en-US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0C77-8341-4844-8BB5-DDE52A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BEB5-75A5-EB4A-8BAC-2479853B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Amalgamate redundant microservices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A92C2C-D198-1744-88DA-2EBEA7CD23DB}"/>
              </a:ext>
            </a:extLst>
          </p:cNvPr>
          <p:cNvGrpSpPr/>
          <p:nvPr/>
        </p:nvGrpSpPr>
        <p:grpSpPr>
          <a:xfrm>
            <a:off x="567607" y="2295121"/>
            <a:ext cx="8131668" cy="657124"/>
            <a:chOff x="567607" y="2295121"/>
            <a:chExt cx="8131668" cy="6571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7A746C-0B6E-2145-BBE4-D38AFE718D95}"/>
                </a:ext>
              </a:extLst>
            </p:cNvPr>
            <p:cNvGrpSpPr/>
            <p:nvPr/>
          </p:nvGrpSpPr>
          <p:grpSpPr>
            <a:xfrm>
              <a:off x="1197219" y="2295121"/>
              <a:ext cx="7502056" cy="599752"/>
              <a:chOff x="1197219" y="2295121"/>
              <a:chExt cx="7502056" cy="59975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92BF50B-AA8D-ED40-A661-756694D32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219" y="2342827"/>
                <a:ext cx="7502056" cy="508959"/>
              </a:xfrm>
              <a:prstGeom prst="rect">
                <a:avLst/>
              </a:prstGeom>
            </p:spPr>
          </p:pic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25FE7-EDEE-E142-B72F-A84781CCFAC8}"/>
                  </a:ext>
                </a:extLst>
              </p:cNvPr>
              <p:cNvSpPr/>
              <p:nvPr/>
            </p:nvSpPr>
            <p:spPr>
              <a:xfrm>
                <a:off x="1600749" y="2295121"/>
                <a:ext cx="6631388" cy="5997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18AD08-8F66-F546-9D75-EC9A8816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607" y="2322633"/>
              <a:ext cx="629612" cy="62961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287B35-30E5-2645-A1DB-9AAB8396213F}"/>
              </a:ext>
            </a:extLst>
          </p:cNvPr>
          <p:cNvGrpSpPr/>
          <p:nvPr/>
        </p:nvGrpSpPr>
        <p:grpSpPr>
          <a:xfrm>
            <a:off x="622211" y="4523034"/>
            <a:ext cx="6898563" cy="704273"/>
            <a:chOff x="622211" y="4523034"/>
            <a:chExt cx="6898563" cy="7042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328652-3222-6A41-B9C9-36773A0AA02C}"/>
                </a:ext>
              </a:extLst>
            </p:cNvPr>
            <p:cNvGrpSpPr/>
            <p:nvPr/>
          </p:nvGrpSpPr>
          <p:grpSpPr>
            <a:xfrm>
              <a:off x="1266245" y="4604758"/>
              <a:ext cx="6254529" cy="599752"/>
              <a:chOff x="877791" y="3847425"/>
              <a:chExt cx="6254529" cy="59975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6A690F2-3865-CB44-A803-B24633771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791" y="3871638"/>
                <a:ext cx="6254529" cy="492400"/>
              </a:xfrm>
              <a:prstGeom prst="rect">
                <a:avLst/>
              </a:prstGeom>
            </p:spPr>
          </p:pic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7C4430DB-363A-CB4C-9AD1-0789C946C005}"/>
                  </a:ext>
                </a:extLst>
              </p:cNvPr>
              <p:cNvSpPr/>
              <p:nvPr/>
            </p:nvSpPr>
            <p:spPr>
              <a:xfrm>
                <a:off x="1256306" y="3847425"/>
                <a:ext cx="5216056" cy="5997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F3BE6C-6B19-7C48-AE08-790AFAA1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211" y="4523034"/>
              <a:ext cx="704273" cy="70427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DA4A52-9A15-A947-AD6B-718F826A1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59" y="2627962"/>
            <a:ext cx="7931481" cy="2532897"/>
          </a:xfrm>
          <a:prstGeom prst="rect">
            <a:avLst/>
          </a:prstGeom>
        </p:spPr>
      </p:pic>
      <p:sp>
        <p:nvSpPr>
          <p:cNvPr id="19" name="Text Box 51">
            <a:extLst>
              <a:ext uri="{FF2B5EF4-FFF2-40B4-BE49-F238E27FC236}">
                <a16:creationId xmlns:a16="http://schemas.microsoft.com/office/drawing/2014/main" id="{F98B0CC0-83FB-E64A-BDF4-2204E96D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35" y="5483136"/>
            <a:ext cx="7573856" cy="954107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microservices can improve resource utilization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0.1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-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418B-133C-F648-B273-4D2C9371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53" y="2130212"/>
            <a:ext cx="901930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instance sharing actually happen?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290446-0096-8C41-9999-06839E51F639}"/>
              </a:ext>
            </a:extLst>
          </p:cNvPr>
          <p:cNvSpPr txBox="1">
            <a:spLocks/>
          </p:cNvSpPr>
          <p:nvPr/>
        </p:nvSpPr>
        <p:spPr>
          <a:xfrm>
            <a:off x="1519737" y="3455775"/>
            <a:ext cx="5877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/>
              <a:t>Impact on resource utilization?</a:t>
            </a:r>
          </a:p>
        </p:txBody>
      </p:sp>
    </p:spTree>
    <p:extLst>
      <p:ext uri="{BB962C8B-B14F-4D97-AF65-F5344CB8AC3E}">
        <p14:creationId xmlns:p14="http://schemas.microsoft.com/office/powerpoint/2010/main" val="6842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571B-E889-494A-87AA-AE490AE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Approach in AI &amp; ML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056E-2008-904A-9D1F-0428211A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0902"/>
            <a:ext cx="7886700" cy="4647018"/>
          </a:xfrm>
        </p:spPr>
        <p:txBody>
          <a:bodyPr/>
          <a:lstStyle/>
          <a:p>
            <a:r>
              <a:rPr lang="en-US" dirty="0"/>
              <a:t>Batching multiple requests</a:t>
            </a:r>
            <a:r>
              <a:rPr lang="en-US" baseline="30000" dirty="0"/>
              <a:t>1</a:t>
            </a:r>
          </a:p>
          <a:p>
            <a:pPr lvl="1"/>
            <a:endParaRPr lang="en-US" dirty="0"/>
          </a:p>
          <a:p>
            <a:r>
              <a:rPr lang="en-US" dirty="0"/>
              <a:t>Requests belonging to the different applications can be composed into a single batch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FD9AD-088B-B14A-A9DE-2E60DFBB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07" y="4341872"/>
            <a:ext cx="258650" cy="797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E7A8B-F7E4-BE46-97A6-42172517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78491" y="4341870"/>
            <a:ext cx="258650" cy="7975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BB17DE-8BF2-F648-8192-8FDBD231A390}"/>
              </a:ext>
            </a:extLst>
          </p:cNvPr>
          <p:cNvGrpSpPr/>
          <p:nvPr/>
        </p:nvGrpSpPr>
        <p:grpSpPr>
          <a:xfrm>
            <a:off x="2847785" y="4408995"/>
            <a:ext cx="920002" cy="1068934"/>
            <a:chOff x="1368842" y="3865471"/>
            <a:chExt cx="920002" cy="10689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71563D-5DF4-9B44-BF5F-A08297C4A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8842" y="3865471"/>
              <a:ext cx="920002" cy="6632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E58CA2-348B-004B-9AC7-8B3806A1454C}"/>
                </a:ext>
              </a:extLst>
            </p:cNvPr>
            <p:cNvSpPr txBox="1"/>
            <p:nvPr/>
          </p:nvSpPr>
          <p:spPr>
            <a:xfrm>
              <a:off x="1449491" y="459585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 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D6248-52F2-E544-8E35-71EF6A2BBB46}"/>
              </a:ext>
            </a:extLst>
          </p:cNvPr>
          <p:cNvGrpSpPr/>
          <p:nvPr/>
        </p:nvGrpSpPr>
        <p:grpSpPr>
          <a:xfrm>
            <a:off x="3845092" y="4408995"/>
            <a:ext cx="898605" cy="1068934"/>
            <a:chOff x="2358198" y="3865471"/>
            <a:chExt cx="898605" cy="10689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CBAAEF-45D3-5444-867C-2A07D760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8198" y="3865471"/>
              <a:ext cx="898605" cy="6632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BE2A54-ED1A-A04B-8A86-DAF037089B97}"/>
                </a:ext>
              </a:extLst>
            </p:cNvPr>
            <p:cNvSpPr txBox="1"/>
            <p:nvPr/>
          </p:nvSpPr>
          <p:spPr>
            <a:xfrm>
              <a:off x="2418213" y="4595851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 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73E4FD-9769-7C40-BF19-ADF23B90CFA9}"/>
              </a:ext>
            </a:extLst>
          </p:cNvPr>
          <p:cNvGrpSpPr/>
          <p:nvPr/>
        </p:nvGrpSpPr>
        <p:grpSpPr>
          <a:xfrm>
            <a:off x="4819364" y="4408994"/>
            <a:ext cx="884341" cy="1068935"/>
            <a:chOff x="3326157" y="3865470"/>
            <a:chExt cx="884341" cy="10689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18A369-1525-3742-A0D2-65D4FA3F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157" y="3865470"/>
              <a:ext cx="884341" cy="6632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D593C-975A-DE4A-A3B2-9429C58CFDA9}"/>
                </a:ext>
              </a:extLst>
            </p:cNvPr>
            <p:cNvSpPr txBox="1"/>
            <p:nvPr/>
          </p:nvSpPr>
          <p:spPr>
            <a:xfrm>
              <a:off x="3378636" y="459585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 C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373DC9-0B3B-244C-80F3-5993323E633F}"/>
              </a:ext>
            </a:extLst>
          </p:cNvPr>
          <p:cNvSpPr txBox="1"/>
          <p:nvPr/>
        </p:nvSpPr>
        <p:spPr>
          <a:xfrm>
            <a:off x="2175212" y="5576154"/>
            <a:ext cx="3389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degree (batch size):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18165E-E805-754B-B011-8E30D56D1D6B}"/>
              </a:ext>
            </a:extLst>
          </p:cNvPr>
          <p:cNvSpPr txBox="1"/>
          <p:nvPr/>
        </p:nvSpPr>
        <p:spPr>
          <a:xfrm>
            <a:off x="5402019" y="55641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5B3FC7-0906-2842-8BC6-F626A358501D}"/>
              </a:ext>
            </a:extLst>
          </p:cNvPr>
          <p:cNvSpPr txBox="1"/>
          <p:nvPr/>
        </p:nvSpPr>
        <p:spPr>
          <a:xfrm>
            <a:off x="5402019" y="55641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68BE9-09BA-B347-8875-52D7C259BF29}"/>
              </a:ext>
            </a:extLst>
          </p:cNvPr>
          <p:cNvSpPr txBox="1"/>
          <p:nvPr/>
        </p:nvSpPr>
        <p:spPr>
          <a:xfrm>
            <a:off x="5402019" y="55605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D99CB-7428-FA4F-A6F9-5345EC3E4D40}"/>
              </a:ext>
            </a:extLst>
          </p:cNvPr>
          <p:cNvSpPr/>
          <p:nvPr/>
        </p:nvSpPr>
        <p:spPr>
          <a:xfrm>
            <a:off x="1056253" y="6136228"/>
            <a:ext cx="70314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  <a:latin typeface="Helvetica Neue" panose="02000503000000020004" pitchFamily="2" charset="0"/>
              </a:rPr>
              <a:t>1. Djinn and Tonic: DNN as a Service and Its Implications for Future Warehouse Scale Computers, ISCA 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73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059 -3.703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-3.7037E-6 L 0.2125 -3.7037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18" grpId="1"/>
      <p:bldP spid="19" grpId="0"/>
      <p:bldP spid="19" grpId="1"/>
      <p:bldP spid="2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5C79-FB37-7B49-84A9-FA49BA0F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Sharing Microservices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1B4AA-DD53-534A-8F53-1ECC0CD8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63" y="3037400"/>
            <a:ext cx="5003030" cy="15977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6B2657-B205-C94E-AA69-C014E644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03" y="1308307"/>
            <a:ext cx="4309598" cy="1560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6C1E6-34EF-8041-A1C1-83A31EB10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146" y="4911364"/>
            <a:ext cx="4458111" cy="16165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596164-E57C-1A40-9D53-2533AA96E9E8}"/>
              </a:ext>
            </a:extLst>
          </p:cNvPr>
          <p:cNvSpPr txBox="1"/>
          <p:nvPr/>
        </p:nvSpPr>
        <p:spPr>
          <a:xfrm>
            <a:off x="212562" y="1498757"/>
            <a:ext cx="192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query </a:t>
            </a:r>
          </a:p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microservices)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5F1A3-214D-4E44-95C7-BD7A01320A58}"/>
              </a:ext>
            </a:extLst>
          </p:cNvPr>
          <p:cNvSpPr txBox="1"/>
          <p:nvPr/>
        </p:nvSpPr>
        <p:spPr>
          <a:xfrm>
            <a:off x="0" y="5046693"/>
            <a:ext cx="301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Intelligent personal assistant </a:t>
            </a:r>
          </a:p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microservices)</a:t>
            </a:r>
          </a:p>
        </p:txBody>
      </p:sp>
      <p:pic>
        <p:nvPicPr>
          <p:cNvPr id="27" name="Content Placeholder 226">
            <a:extLst>
              <a:ext uri="{FF2B5EF4-FFF2-40B4-BE49-F238E27FC236}">
                <a16:creationId xmlns:a16="http://schemas.microsoft.com/office/drawing/2014/main" id="{D233AD83-EBF2-7F4B-8CD9-9FBFB56E7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5" y="2192164"/>
            <a:ext cx="540000" cy="540000"/>
          </a:xfrm>
          <a:prstGeom prst="rect">
            <a:avLst/>
          </a:prstGeom>
        </p:spPr>
      </p:pic>
      <p:pic>
        <p:nvPicPr>
          <p:cNvPr id="28" name="Picture 3" descr="C:\Users\hwandori\AppData\Local\Microsoft\Windows\Temporary Internet Files\Content.IE5\7RNNR0IN\MC900433821[1].png">
            <a:extLst>
              <a:ext uri="{FF2B5EF4-FFF2-40B4-BE49-F238E27FC236}">
                <a16:creationId xmlns:a16="http://schemas.microsoft.com/office/drawing/2014/main" id="{404EC9F1-C13C-9E4A-9E83-10F1C8D4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4" y="5970023"/>
            <a:ext cx="695700" cy="6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1">
            <a:extLst>
              <a:ext uri="{FF2B5EF4-FFF2-40B4-BE49-F238E27FC236}">
                <a16:creationId xmlns:a16="http://schemas.microsoft.com/office/drawing/2014/main" id="{D29C35F0-6BE4-B640-9C4B-FBC4086A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54" y="3092242"/>
            <a:ext cx="7722296" cy="1023357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Sharing microservices can improve resource utilization, but the SLA can be violated sometimes</a:t>
            </a:r>
            <a:endParaRPr lang="en-US" altLang="ko-KR" sz="2400" u="sng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ko-KR" altLang="en-US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CECA48-F4B3-144B-A026-E0171BF175C9}"/>
              </a:ext>
            </a:extLst>
          </p:cNvPr>
          <p:cNvGrpSpPr/>
          <p:nvPr/>
        </p:nvGrpSpPr>
        <p:grpSpPr>
          <a:xfrm>
            <a:off x="6388019" y="1348457"/>
            <a:ext cx="2423871" cy="1270208"/>
            <a:chOff x="6388019" y="1348457"/>
            <a:chExt cx="2423871" cy="12702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1FBBE0-52A6-7046-9DB7-CBE3F496C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8019" y="1964228"/>
              <a:ext cx="584200" cy="457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C142E5-8078-7B4B-A268-ACD27588AEC7}"/>
                </a:ext>
              </a:extLst>
            </p:cNvPr>
            <p:cNvSpPr txBox="1"/>
            <p:nvPr/>
          </p:nvSpPr>
          <p:spPr>
            <a:xfrm>
              <a:off x="6972219" y="2249333"/>
              <a:ext cx="1839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Disallow sharing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1D32FF-A40B-CA46-BA5C-23759B90E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385684">
              <a:off x="6516901" y="1411957"/>
              <a:ext cx="584200" cy="457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9699FF-2B9D-F94F-9E26-E4B3EC3C7F9E}"/>
                </a:ext>
              </a:extLst>
            </p:cNvPr>
            <p:cNvSpPr txBox="1"/>
            <p:nvPr/>
          </p:nvSpPr>
          <p:spPr>
            <a:xfrm>
              <a:off x="7120621" y="1358124"/>
              <a:ext cx="1543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Allow sharing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BA6B22-AB69-1444-B7F6-93E56D06F2CB}"/>
              </a:ext>
            </a:extLst>
          </p:cNvPr>
          <p:cNvGrpSpPr/>
          <p:nvPr/>
        </p:nvGrpSpPr>
        <p:grpSpPr>
          <a:xfrm>
            <a:off x="5746667" y="5333793"/>
            <a:ext cx="2902005" cy="820896"/>
            <a:chOff x="5746667" y="5333793"/>
            <a:chExt cx="2902005" cy="8208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826A1C-4E19-FA46-AA3D-0AF08CEBD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71716" y="5333793"/>
              <a:ext cx="1066800" cy="2159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5B5996-6A69-DA41-AE07-FC6F8EACBF66}"/>
                </a:ext>
              </a:extLst>
            </p:cNvPr>
            <p:cNvSpPr txBox="1"/>
            <p:nvPr/>
          </p:nvSpPr>
          <p:spPr>
            <a:xfrm>
              <a:off x="6838516" y="5339001"/>
              <a:ext cx="1543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Allow sharing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532D93-54F5-304D-BAFC-8FD95242182B}"/>
                </a:ext>
              </a:extLst>
            </p:cNvPr>
            <p:cNvSpPr txBox="1"/>
            <p:nvPr/>
          </p:nvSpPr>
          <p:spPr>
            <a:xfrm>
              <a:off x="6809001" y="5785357"/>
              <a:ext cx="1839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Disallow sharing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0BA4B-DAD1-0B44-97F6-68F7BC90B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46667" y="5669762"/>
              <a:ext cx="1168400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2506-6B9A-634B-8D40-899446FE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Aware Sharing – Holy Grail of Multi-tenancy in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EA39-42A9-EA4A-BA4F-903D3CD2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necessary condition?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DDB8F-85FD-5745-8F18-A8643C8C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9" y="2627962"/>
            <a:ext cx="7931481" cy="25328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66FACF-70E2-7B43-A8E8-EB56F4E2BC96}"/>
              </a:ext>
            </a:extLst>
          </p:cNvPr>
          <p:cNvGrpSpPr/>
          <p:nvPr/>
        </p:nvGrpSpPr>
        <p:grpSpPr>
          <a:xfrm>
            <a:off x="944172" y="4996845"/>
            <a:ext cx="7255653" cy="328027"/>
            <a:chOff x="932567" y="2166893"/>
            <a:chExt cx="7255653" cy="328027"/>
          </a:xfrm>
          <a:solidFill>
            <a:schemeClr val="bg1"/>
          </a:solidFill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776EE3D-7312-604C-A228-69F7846635D1}"/>
                </a:ext>
              </a:extLst>
            </p:cNvPr>
            <p:cNvCxnSpPr/>
            <p:nvPr/>
          </p:nvCxnSpPr>
          <p:spPr>
            <a:xfrm>
              <a:off x="932567" y="2494920"/>
              <a:ext cx="2010469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2C294F-49C3-F146-AB45-C5AF1C15DA1E}"/>
                </a:ext>
              </a:extLst>
            </p:cNvPr>
            <p:cNvCxnSpPr>
              <a:cxnSpLocks/>
            </p:cNvCxnSpPr>
            <p:nvPr/>
          </p:nvCxnSpPr>
          <p:spPr>
            <a:xfrm>
              <a:off x="2992490" y="2494920"/>
              <a:ext cx="1906514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82C50E-5640-1F45-A5A9-B01F85E276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9004" y="2494920"/>
              <a:ext cx="1616853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2D2193E-690C-674A-BA69-E30027C979B1}"/>
                </a:ext>
              </a:extLst>
            </p:cNvPr>
            <p:cNvCxnSpPr>
              <a:cxnSpLocks/>
            </p:cNvCxnSpPr>
            <p:nvPr/>
          </p:nvCxnSpPr>
          <p:spPr>
            <a:xfrm>
              <a:off x="6571367" y="2494920"/>
              <a:ext cx="1616853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5EF4E3-4C7B-4F44-B544-90E3A6E119A3}"/>
                </a:ext>
              </a:extLst>
            </p:cNvPr>
            <p:cNvSpPr txBox="1"/>
            <p:nvPr/>
          </p:nvSpPr>
          <p:spPr>
            <a:xfrm>
              <a:off x="1466357" y="2166893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64CFF6-A616-5346-99BF-A171FFCF4CEC}"/>
                </a:ext>
              </a:extLst>
            </p:cNvPr>
            <p:cNvSpPr txBox="1"/>
            <p:nvPr/>
          </p:nvSpPr>
          <p:spPr>
            <a:xfrm>
              <a:off x="3417279" y="2168369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45D7B6-D0FD-2344-87EB-631D4B927D6C}"/>
                </a:ext>
              </a:extLst>
            </p:cNvPr>
            <p:cNvSpPr txBox="1"/>
            <p:nvPr/>
          </p:nvSpPr>
          <p:spPr>
            <a:xfrm>
              <a:off x="5197873" y="2168784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DE2173-7AEA-9B45-811D-C1CDE418E189}"/>
                </a:ext>
              </a:extLst>
            </p:cNvPr>
            <p:cNvSpPr txBox="1"/>
            <p:nvPr/>
          </p:nvSpPr>
          <p:spPr>
            <a:xfrm>
              <a:off x="6908349" y="2168784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D835FA-AC75-CE4C-B1CA-DCDAAE79C96C}"/>
              </a:ext>
            </a:extLst>
          </p:cNvPr>
          <p:cNvGrpSpPr/>
          <p:nvPr/>
        </p:nvGrpSpPr>
        <p:grpSpPr>
          <a:xfrm>
            <a:off x="944172" y="5453218"/>
            <a:ext cx="7255653" cy="370358"/>
            <a:chOff x="944172" y="5453218"/>
            <a:chExt cx="7255653" cy="37035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AC281F-2ED5-734D-9954-53B3269246CD}"/>
                </a:ext>
              </a:extLst>
            </p:cNvPr>
            <p:cNvCxnSpPr>
              <a:cxnSpLocks/>
            </p:cNvCxnSpPr>
            <p:nvPr/>
          </p:nvCxnSpPr>
          <p:spPr>
            <a:xfrm>
              <a:off x="944172" y="5821582"/>
              <a:ext cx="72556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13C3C-2A3B-E34B-A10B-75C9A178C833}"/>
                    </a:ext>
                  </a:extLst>
                </p:cNvPr>
                <p:cNvSpPr txBox="1"/>
                <p:nvPr/>
              </p:nvSpPr>
              <p:spPr>
                <a:xfrm>
                  <a:off x="3166675" y="5453218"/>
                  <a:ext cx="3644011" cy="370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Latency</a:t>
                  </a:r>
                  <a:r>
                    <a:rPr lang="en-US" i="1" baseline="-250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end</a:t>
                  </a:r>
                  <a:r>
                    <a:rPr lang="en-US" i="1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-to-end </a:t>
                  </a:r>
                  <a14:m>
                    <m:oMath xmlns:m="http://schemas.openxmlformats.org/officeDocument/2006/math">
                      <m:r>
                        <a:rPr lang="pt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𝑆𝑙𝑎𝑐𝑘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𝑠𝑡𝑎𝑔𝑒</m:t>
                              </m:r>
                              <m:r>
                                <a:rPr lang="en-US" b="1" i="0" baseline="-2500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𝐢</m:t>
                              </m:r>
                            </m:e>
                          </m:d>
                        </m:e>
                      </m:nary>
                    </m:oMath>
                  </a14:m>
                  <a:endPara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13C3C-2A3B-E34B-A10B-75C9A178C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675" y="5453218"/>
                  <a:ext cx="3644011" cy="370358"/>
                </a:xfrm>
                <a:prstGeom prst="rect">
                  <a:avLst/>
                </a:prstGeom>
                <a:blipFill>
                  <a:blip r:embed="rId4"/>
                  <a:stretch>
                    <a:fillRect l="-1042" t="-103226" b="-15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5310F65-F7BF-1E41-B710-109018A2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01980" y="4945359"/>
            <a:ext cx="1162915" cy="5963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684784-3FCC-D945-916F-20F83C6639F6}"/>
              </a:ext>
            </a:extLst>
          </p:cNvPr>
          <p:cNvSpPr txBox="1"/>
          <p:nvPr/>
        </p:nvSpPr>
        <p:spPr>
          <a:xfrm>
            <a:off x="1018705" y="6135107"/>
            <a:ext cx="67766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maximum amount of time, a request can spend at the stage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94B8AF-1666-2E4A-9A50-1AF9E8443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589737" y="5697424"/>
            <a:ext cx="787400" cy="190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0DC134-A175-654D-A7B2-AFF93492B967}"/>
              </a:ext>
            </a:extLst>
          </p:cNvPr>
          <p:cNvSpPr/>
          <p:nvPr/>
        </p:nvSpPr>
        <p:spPr>
          <a:xfrm>
            <a:off x="4808668" y="5431702"/>
            <a:ext cx="2002018" cy="368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2506-6B9A-634B-8D40-899446FE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Sharing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EA39-42A9-EA4A-BA4F-903D3CD2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necessary condition?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DDB8F-85FD-5745-8F18-A8643C8C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9" y="2627962"/>
            <a:ext cx="7931481" cy="25328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66FACF-70E2-7B43-A8E8-EB56F4E2BC96}"/>
              </a:ext>
            </a:extLst>
          </p:cNvPr>
          <p:cNvGrpSpPr/>
          <p:nvPr/>
        </p:nvGrpSpPr>
        <p:grpSpPr>
          <a:xfrm>
            <a:off x="944172" y="4996845"/>
            <a:ext cx="7255653" cy="328027"/>
            <a:chOff x="932567" y="2166893"/>
            <a:chExt cx="7255653" cy="328027"/>
          </a:xfrm>
          <a:solidFill>
            <a:schemeClr val="bg1"/>
          </a:solidFill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776EE3D-7312-604C-A228-69F7846635D1}"/>
                </a:ext>
              </a:extLst>
            </p:cNvPr>
            <p:cNvCxnSpPr/>
            <p:nvPr/>
          </p:nvCxnSpPr>
          <p:spPr>
            <a:xfrm>
              <a:off x="932567" y="2494920"/>
              <a:ext cx="2010469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2C294F-49C3-F146-AB45-C5AF1C15DA1E}"/>
                </a:ext>
              </a:extLst>
            </p:cNvPr>
            <p:cNvCxnSpPr>
              <a:cxnSpLocks/>
            </p:cNvCxnSpPr>
            <p:nvPr/>
          </p:nvCxnSpPr>
          <p:spPr>
            <a:xfrm>
              <a:off x="2992490" y="2494920"/>
              <a:ext cx="1906514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82C50E-5640-1F45-A5A9-B01F85E276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9004" y="2494920"/>
              <a:ext cx="1616853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2D2193E-690C-674A-BA69-E30027C979B1}"/>
                </a:ext>
              </a:extLst>
            </p:cNvPr>
            <p:cNvCxnSpPr>
              <a:cxnSpLocks/>
            </p:cNvCxnSpPr>
            <p:nvPr/>
          </p:nvCxnSpPr>
          <p:spPr>
            <a:xfrm>
              <a:off x="6571367" y="2494920"/>
              <a:ext cx="1616853" cy="0"/>
            </a:xfrm>
            <a:prstGeom prst="straightConnector1">
              <a:avLst/>
            </a:prstGeom>
            <a:grpFill/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5EF4E3-4C7B-4F44-B544-90E3A6E119A3}"/>
                </a:ext>
              </a:extLst>
            </p:cNvPr>
            <p:cNvSpPr txBox="1"/>
            <p:nvPr/>
          </p:nvSpPr>
          <p:spPr>
            <a:xfrm>
              <a:off x="1466357" y="2166893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64CFF6-A616-5346-99BF-A171FFCF4CEC}"/>
                </a:ext>
              </a:extLst>
            </p:cNvPr>
            <p:cNvSpPr txBox="1"/>
            <p:nvPr/>
          </p:nvSpPr>
          <p:spPr>
            <a:xfrm>
              <a:off x="3417279" y="2168369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45D7B6-D0FD-2344-87EB-631D4B927D6C}"/>
                </a:ext>
              </a:extLst>
            </p:cNvPr>
            <p:cNvSpPr txBox="1"/>
            <p:nvPr/>
          </p:nvSpPr>
          <p:spPr>
            <a:xfrm>
              <a:off x="5197873" y="2168784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DE2173-7AEA-9B45-811D-C1CDE418E189}"/>
                </a:ext>
              </a:extLst>
            </p:cNvPr>
            <p:cNvSpPr txBox="1"/>
            <p:nvPr/>
          </p:nvSpPr>
          <p:spPr>
            <a:xfrm>
              <a:off x="6908349" y="2168784"/>
              <a:ext cx="9428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Slack</a:t>
              </a:r>
              <a:r>
                <a:rPr lang="en-US" sz="1400" i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stage4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D835FA-AC75-CE4C-B1CA-DCDAAE79C96C}"/>
              </a:ext>
            </a:extLst>
          </p:cNvPr>
          <p:cNvGrpSpPr/>
          <p:nvPr/>
        </p:nvGrpSpPr>
        <p:grpSpPr>
          <a:xfrm>
            <a:off x="944172" y="5453218"/>
            <a:ext cx="7255653" cy="370358"/>
            <a:chOff x="944172" y="5453218"/>
            <a:chExt cx="7255653" cy="37035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AC281F-2ED5-734D-9954-53B3269246CD}"/>
                </a:ext>
              </a:extLst>
            </p:cNvPr>
            <p:cNvCxnSpPr>
              <a:cxnSpLocks/>
            </p:cNvCxnSpPr>
            <p:nvPr/>
          </p:nvCxnSpPr>
          <p:spPr>
            <a:xfrm>
              <a:off x="944172" y="5821582"/>
              <a:ext cx="72556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13C3C-2A3B-E34B-A10B-75C9A178C833}"/>
                    </a:ext>
                  </a:extLst>
                </p:cNvPr>
                <p:cNvSpPr txBox="1"/>
                <p:nvPr/>
              </p:nvSpPr>
              <p:spPr>
                <a:xfrm>
                  <a:off x="3166675" y="5453218"/>
                  <a:ext cx="3412216" cy="370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Slack</a:t>
                  </a:r>
                  <a:r>
                    <a:rPr lang="en-US" i="1" baseline="-250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end</a:t>
                  </a:r>
                  <a:r>
                    <a:rPr lang="en-US" i="1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-to-end </a:t>
                  </a:r>
                  <a14:m>
                    <m:oMath xmlns:m="http://schemas.openxmlformats.org/officeDocument/2006/math">
                      <m:r>
                        <a:rPr lang="pt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𝑆𝑙𝑎𝑐𝑘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𝑠𝑡𝑎𝑔𝑒</m:t>
                              </m:r>
                              <m:r>
                                <a:rPr lang="en-US" b="1" i="0" baseline="-2500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𝐢</m:t>
                              </m:r>
                            </m:e>
                          </m:d>
                        </m:e>
                      </m:nary>
                    </m:oMath>
                  </a14:m>
                  <a:endPara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13C3C-2A3B-E34B-A10B-75C9A178C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675" y="5453218"/>
                  <a:ext cx="3412216" cy="370358"/>
                </a:xfrm>
                <a:prstGeom prst="rect">
                  <a:avLst/>
                </a:prstGeom>
                <a:blipFill>
                  <a:blip r:embed="rId4"/>
                  <a:stretch>
                    <a:fillRect l="-1111" t="-103226" b="-15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5310F65-F7BF-1E41-B710-109018A2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01980" y="4945359"/>
            <a:ext cx="1162915" cy="5963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684784-3FCC-D945-916F-20F83C6639F6}"/>
              </a:ext>
            </a:extLst>
          </p:cNvPr>
          <p:cNvSpPr txBox="1"/>
          <p:nvPr/>
        </p:nvSpPr>
        <p:spPr>
          <a:xfrm>
            <a:off x="1018705" y="6135107"/>
            <a:ext cx="67766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maximum amount of time, a request can spend at the stage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94B8AF-1666-2E4A-9A50-1AF9E8443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589737" y="5697424"/>
            <a:ext cx="787400" cy="1905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6C47AE4-2356-004D-BC22-BFA21B4D3697}"/>
              </a:ext>
            </a:extLst>
          </p:cNvPr>
          <p:cNvGrpSpPr/>
          <p:nvPr/>
        </p:nvGrpSpPr>
        <p:grpSpPr>
          <a:xfrm>
            <a:off x="3038756" y="3349539"/>
            <a:ext cx="2272496" cy="565392"/>
            <a:chOff x="2978199" y="3240538"/>
            <a:chExt cx="2272496" cy="5653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8EB44C-79F1-0C4B-AF4E-D111E704071A}"/>
                </a:ext>
              </a:extLst>
            </p:cNvPr>
            <p:cNvSpPr/>
            <p:nvPr/>
          </p:nvSpPr>
          <p:spPr>
            <a:xfrm>
              <a:off x="4970326" y="3240538"/>
              <a:ext cx="280369" cy="565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4EC452-745A-6040-AB9F-9F5C73447297}"/>
                </a:ext>
              </a:extLst>
            </p:cNvPr>
            <p:cNvSpPr/>
            <p:nvPr/>
          </p:nvSpPr>
          <p:spPr>
            <a:xfrm>
              <a:off x="2978199" y="3240538"/>
              <a:ext cx="280369" cy="565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71A93C-916A-4942-BDD7-8C2F52B4F638}"/>
              </a:ext>
            </a:extLst>
          </p:cNvPr>
          <p:cNvGrpSpPr/>
          <p:nvPr/>
        </p:nvGrpSpPr>
        <p:grpSpPr>
          <a:xfrm>
            <a:off x="3178940" y="3914930"/>
            <a:ext cx="1996202" cy="806864"/>
            <a:chOff x="3178940" y="3914930"/>
            <a:chExt cx="1996202" cy="80686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F84A555-4BF2-B742-8B16-4F72176F3699}"/>
                </a:ext>
              </a:extLst>
            </p:cNvPr>
            <p:cNvCxnSpPr>
              <a:cxnSpLocks/>
            </p:cNvCxnSpPr>
            <p:nvPr/>
          </p:nvCxnSpPr>
          <p:spPr>
            <a:xfrm>
              <a:off x="5175142" y="3914930"/>
              <a:ext cx="0" cy="806863"/>
            </a:xfrm>
            <a:prstGeom prst="straightConnector1">
              <a:avLst/>
            </a:prstGeom>
            <a:ln w="152400" cap="rnd">
              <a:solidFill>
                <a:srgbClr val="FF0000"/>
              </a:solidFill>
              <a:round/>
              <a:tailEnd type="triangle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5E714A8-4743-444E-B4C1-E4E6CB95DED2}"/>
                </a:ext>
              </a:extLst>
            </p:cNvPr>
            <p:cNvCxnSpPr>
              <a:cxnSpLocks/>
            </p:cNvCxnSpPr>
            <p:nvPr/>
          </p:nvCxnSpPr>
          <p:spPr>
            <a:xfrm>
              <a:off x="3178940" y="3914931"/>
              <a:ext cx="0" cy="806863"/>
            </a:xfrm>
            <a:prstGeom prst="straightConnector1">
              <a:avLst/>
            </a:prstGeom>
            <a:ln w="152400" cap="rnd">
              <a:solidFill>
                <a:srgbClr val="FF0000"/>
              </a:solidFill>
              <a:round/>
              <a:tailEnd type="triangle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AD020F-EDEA-AC4B-AA6D-B3B14DC49501}"/>
              </a:ext>
            </a:extLst>
          </p:cNvPr>
          <p:cNvGrpSpPr/>
          <p:nvPr/>
        </p:nvGrpSpPr>
        <p:grpSpPr>
          <a:xfrm>
            <a:off x="219723" y="4711751"/>
            <a:ext cx="8668215" cy="1725701"/>
            <a:chOff x="304800" y="3273278"/>
            <a:chExt cx="8668215" cy="17257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148244-4DFD-054B-8256-488C83FF4832}"/>
                </a:ext>
              </a:extLst>
            </p:cNvPr>
            <p:cNvSpPr/>
            <p:nvPr/>
          </p:nvSpPr>
          <p:spPr>
            <a:xfrm>
              <a:off x="304800" y="3273278"/>
              <a:ext cx="8668215" cy="1725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51">
              <a:extLst>
                <a:ext uri="{FF2B5EF4-FFF2-40B4-BE49-F238E27FC236}">
                  <a16:creationId xmlns:a16="http://schemas.microsoft.com/office/drawing/2014/main" id="{CA8F77C9-72A7-D643-BD39-E99748516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76" y="3658545"/>
              <a:ext cx="8586432" cy="954107"/>
            </a:xfrm>
            <a:prstGeom prst="rect">
              <a:avLst/>
            </a:prstGeom>
            <a:solidFill>
              <a:srgbClr val="000080">
                <a:alpha val="90000"/>
              </a:srgb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Goal 1: </a:t>
              </a:r>
              <a:r>
                <a:rPr lang="en-US" sz="2800" u="sng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Accurately estimate completion time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any given request.</a:t>
              </a:r>
            </a:p>
          </p:txBody>
        </p:sp>
      </p:grpSp>
      <p:sp>
        <p:nvSpPr>
          <p:cNvPr id="37" name="Text Box 51">
            <a:extLst>
              <a:ext uri="{FF2B5EF4-FFF2-40B4-BE49-F238E27FC236}">
                <a16:creationId xmlns:a16="http://schemas.microsoft.com/office/drawing/2014/main" id="{6EB1E85B-183B-C943-9104-82196C48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99" y="6055651"/>
            <a:ext cx="8586432" cy="523220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2:  Identify slack at each microservice stage.</a:t>
            </a:r>
            <a:endParaRPr lang="en-US" sz="28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25817</TotalTime>
  <Words>636</Words>
  <Application>Microsoft Macintosh PowerPoint</Application>
  <PresentationFormat>On-screen Show (4:3)</PresentationFormat>
  <Paragraphs>158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Helvetica Neue</vt:lpstr>
      <vt:lpstr>Tahoma</vt:lpstr>
      <vt:lpstr>Office Theme</vt:lpstr>
      <vt:lpstr>GrandSLAm: Guaranteeing SLAs for Jobs in Microservices Execution Frameworks</vt:lpstr>
      <vt:lpstr>Transformation of Cloud Services</vt:lpstr>
      <vt:lpstr>Building Applications with Microservices</vt:lpstr>
      <vt:lpstr>Sharing Microservices</vt:lpstr>
      <vt:lpstr>How does instance sharing actually happen? </vt:lpstr>
      <vt:lpstr>Approach in AI &amp; ML Microservices</vt:lpstr>
      <vt:lpstr>Impact of Sharing Microservices</vt:lpstr>
      <vt:lpstr>Latency Aware Sharing – Holy Grail of Multi-tenancy in Microservices</vt:lpstr>
      <vt:lpstr>Enabling Sharing Microservices</vt:lpstr>
      <vt:lpstr>Towards Predicting The Execution Time</vt:lpstr>
      <vt:lpstr>Calculating Microservice Stage Slack</vt:lpstr>
      <vt:lpstr>Stage Slack based Request Handling</vt:lpstr>
      <vt:lpstr>Slack Forwarding</vt:lpstr>
      <vt:lpstr>Evaluation</vt:lpstr>
      <vt:lpstr>SLA: Latency Violation</vt:lpstr>
      <vt:lpstr>Utilization: Throughput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Critical OS Services in Virtualized Systems with Flexible Micro-sliced Cores </dc:title>
  <dc:creator>Microsoft Office User</dc:creator>
  <cp:lastModifiedBy>Jeongseob Ahn</cp:lastModifiedBy>
  <cp:revision>1208</cp:revision>
  <cp:lastPrinted>2018-04-21T14:18:58Z</cp:lastPrinted>
  <dcterms:created xsi:type="dcterms:W3CDTF">2017-12-11T03:53:12Z</dcterms:created>
  <dcterms:modified xsi:type="dcterms:W3CDTF">2019-03-29T08:14:55Z</dcterms:modified>
</cp:coreProperties>
</file>