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gif" ContentType="image/gif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8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2" r:id="rId1"/>
  </p:sldMasterIdLst>
  <p:notesMasterIdLst>
    <p:notesMasterId r:id="rId22"/>
  </p:notesMasterIdLst>
  <p:handoutMasterIdLst>
    <p:handoutMasterId r:id="rId23"/>
  </p:handoutMasterIdLst>
  <p:sldIdLst>
    <p:sldId id="634" r:id="rId2"/>
    <p:sldId id="668" r:id="rId3"/>
    <p:sldId id="673" r:id="rId4"/>
    <p:sldId id="663" r:id="rId5"/>
    <p:sldId id="687" r:id="rId6"/>
    <p:sldId id="661" r:id="rId7"/>
    <p:sldId id="662" r:id="rId8"/>
    <p:sldId id="622" r:id="rId9"/>
    <p:sldId id="693" r:id="rId10"/>
    <p:sldId id="683" r:id="rId11"/>
    <p:sldId id="692" r:id="rId12"/>
    <p:sldId id="678" r:id="rId13"/>
    <p:sldId id="644" r:id="rId14"/>
    <p:sldId id="658" r:id="rId15"/>
    <p:sldId id="698" r:id="rId16"/>
    <p:sldId id="659" r:id="rId17"/>
    <p:sldId id="689" r:id="rId18"/>
    <p:sldId id="649" r:id="rId19"/>
    <p:sldId id="650" r:id="rId20"/>
    <p:sldId id="685" r:id="rId21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9198C"/>
    <a:srgbClr val="EEECE1"/>
    <a:srgbClr val="B9CDE5"/>
    <a:srgbClr val="989898"/>
    <a:srgbClr val="939393"/>
    <a:srgbClr val="007434"/>
    <a:srgbClr val="4BACC6"/>
    <a:srgbClr val="9A9AE6"/>
    <a:srgbClr val="00B0F0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66" autoAdjust="0"/>
    <p:restoredTop sz="59478" autoAdjust="0"/>
  </p:normalViewPr>
  <p:slideViewPr>
    <p:cSldViewPr>
      <p:cViewPr varScale="1">
        <p:scale>
          <a:sx n="72" d="100"/>
          <a:sy n="72" d="100"/>
        </p:scale>
        <p:origin x="2824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4746"/>
    </p:cViewPr>
  </p:sorterViewPr>
  <p:notesViewPr>
    <p:cSldViewPr>
      <p:cViewPr varScale="1">
        <p:scale>
          <a:sx n="90" d="100"/>
          <a:sy n="90" d="100"/>
        </p:scale>
        <p:origin x="-2568" y="-108"/>
      </p:cViewPr>
      <p:guideLst>
        <p:guide orient="horz" pos="3127"/>
        <p:guide pos="2142"/>
      </p:guideLst>
    </p:cSldViewPr>
  </p:notesViewPr>
  <p:gridSpacing cx="59999" cy="599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\\143.248.140.106\jeongseob\research\paper\2014\dissertation\pseudo_dissertation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microsoft.com/office/2011/relationships/chartStyle" Target="style10.xml"/><Relationship Id="rId2" Type="http://schemas.microsoft.com/office/2011/relationships/chartColorStyle" Target="colors10.xml"/><Relationship Id="rId3" Type="http://schemas.openxmlformats.org/officeDocument/2006/relationships/oleObject" Target="file:///\\143.248.140.106\jeongseob\research\paper\2014\dissertation\pseudo_dissertation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microsoft.com/office/2011/relationships/chartStyle" Target="style11.xml"/><Relationship Id="rId2" Type="http://schemas.microsoft.com/office/2011/relationships/chartColorStyle" Target="colors11.xml"/><Relationship Id="rId3" Type="http://schemas.openxmlformats.org/officeDocument/2006/relationships/oleObject" Target="file:///\\143.248.140.106\jeongseob\research\paper\2014\dissertation\pseudo_dissertation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microsoft.com/office/2011/relationships/chartStyle" Target="style12.xml"/><Relationship Id="rId2" Type="http://schemas.microsoft.com/office/2011/relationships/chartColorStyle" Target="colors12.xml"/><Relationship Id="rId3" Type="http://schemas.openxmlformats.org/officeDocument/2006/relationships/oleObject" Target="file:///\\143.248.140.106\jeongseob\research\paper\2014\dissertation\pseudo_dissertati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/\\143.248.140.106\jeongseob\research\paper\2014\dissertation\pseudo_dissertatio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oleObject" Target="file:///\\143.248.140.106\jeongseob\research\paper\2014\dissertation\pseudo_dissertatio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oleObject" Target="file:///\\143.248.140.106\jeongseob\research\paper\2014\dissertation\pseudo_dissertatio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oleObject" Target="file:///\\143.248.140.106\jeongseob\research\paper\2014\dissertation\pseudo_dissertation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oleObject" Target="file:///\\143.248.140.106\jeongseob\research\paper\2014\dissertation\pseudo_dissertation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microsoft.com/office/2011/relationships/chartStyle" Target="style7.xml"/><Relationship Id="rId2" Type="http://schemas.microsoft.com/office/2011/relationships/chartColorStyle" Target="colors7.xml"/><Relationship Id="rId3" Type="http://schemas.openxmlformats.org/officeDocument/2006/relationships/oleObject" Target="file:///\\143.248.140.106\jeongseob\research\paper\2014\dissertation\pseudo_dissertation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microsoft.com/office/2011/relationships/chartStyle" Target="style8.xml"/><Relationship Id="rId2" Type="http://schemas.microsoft.com/office/2011/relationships/chartColorStyle" Target="colors8.xml"/><Relationship Id="rId3" Type="http://schemas.openxmlformats.org/officeDocument/2006/relationships/oleObject" Target="file:///\\143.248.140.106\jeongseob\research\paper\2014\dissertation\pseudo_dissertation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microsoft.com/office/2011/relationships/chartStyle" Target="style9.xml"/><Relationship Id="rId2" Type="http://schemas.microsoft.com/office/2011/relationships/chartColorStyle" Target="colors9.xml"/><Relationship Id="rId3" Type="http://schemas.openxmlformats.org/officeDocument/2006/relationships/oleObject" Target="file:///\\143.248.140.106\jeongseob\research\paper\2014\dissertation\pseudo_disserta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911657390951"/>
          <c:y val="0.0501826388888889"/>
          <c:w val="0.855406577384579"/>
          <c:h val="0.8996347222222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[pseudo_dissertation.xlsx]PARSEC_swaptions!$AC$5</c:f>
              <c:strCache>
                <c:ptCount val="1"/>
                <c:pt idx="0">
                  <c:v>10ms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[pseudo_dissertation.xlsx]PARSEC_swaptions!$AB$6:$AB$17</c:f>
              <c:strCache>
                <c:ptCount val="12"/>
                <c:pt idx="0">
                  <c:v>blacksc.</c:v>
                </c:pt>
                <c:pt idx="1">
                  <c:v>bodytr.</c:v>
                </c:pt>
                <c:pt idx="2">
                  <c:v>canneal</c:v>
                </c:pt>
                <c:pt idx="3">
                  <c:v>dedup</c:v>
                </c:pt>
                <c:pt idx="4">
                  <c:v>facesim</c:v>
                </c:pt>
                <c:pt idx="5">
                  <c:v>ferret</c:v>
                </c:pt>
                <c:pt idx="6">
                  <c:v>fluid.</c:v>
                </c:pt>
                <c:pt idx="7">
                  <c:v>freqmine</c:v>
                </c:pt>
                <c:pt idx="8">
                  <c:v>raytrace</c:v>
                </c:pt>
                <c:pt idx="9">
                  <c:v>stream.</c:v>
                </c:pt>
                <c:pt idx="10">
                  <c:v>vips</c:v>
                </c:pt>
                <c:pt idx="11">
                  <c:v>x264</c:v>
                </c:pt>
              </c:strCache>
            </c:strRef>
          </c:cat>
          <c:val>
            <c:numRef>
              <c:f>[pseudo_dissertation.xlsx]PARSEC_swaptions!$AC$6:$AC$17</c:f>
              <c:numCache>
                <c:formatCode>0.00</c:formatCode>
                <c:ptCount val="12"/>
                <c:pt idx="0">
                  <c:v>0.830656972591783</c:v>
                </c:pt>
                <c:pt idx="1">
                  <c:v>12.45058288637304</c:v>
                </c:pt>
                <c:pt idx="2">
                  <c:v>26.81252005320846</c:v>
                </c:pt>
                <c:pt idx="3">
                  <c:v>-4.785649556779191</c:v>
                </c:pt>
                <c:pt idx="4">
                  <c:v>9.007633251163184</c:v>
                </c:pt>
                <c:pt idx="5">
                  <c:v>16.26376678182123</c:v>
                </c:pt>
                <c:pt idx="6">
                  <c:v>13.04553757377539</c:v>
                </c:pt>
                <c:pt idx="7">
                  <c:v>-2.47111343533183</c:v>
                </c:pt>
                <c:pt idx="8">
                  <c:v>4.538760567831901</c:v>
                </c:pt>
                <c:pt idx="9">
                  <c:v>5.838768226901607</c:v>
                </c:pt>
                <c:pt idx="10">
                  <c:v>17.23419889687511</c:v>
                </c:pt>
                <c:pt idx="11">
                  <c:v>-1.576763527133636</c:v>
                </c:pt>
              </c:numCache>
            </c:numRef>
          </c:val>
        </c:ser>
        <c:ser>
          <c:idx val="1"/>
          <c:order val="1"/>
          <c:tx>
            <c:strRef>
              <c:f>[pseudo_dissertation.xlsx]PARSEC_swaptions!$AD$5</c:f>
              <c:strCache>
                <c:ptCount val="1"/>
                <c:pt idx="0">
                  <c:v>5ms</c:v>
                </c:pt>
              </c:strCache>
            </c:strRef>
          </c:tx>
          <c:spPr>
            <a:solidFill>
              <a:schemeClr val="tx2">
                <a:lumMod val="75000"/>
                <a:alpha val="67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[pseudo_dissertation.xlsx]PARSEC_swaptions!$AB$6:$AB$17</c:f>
              <c:strCache>
                <c:ptCount val="12"/>
                <c:pt idx="0">
                  <c:v>blacksc.</c:v>
                </c:pt>
                <c:pt idx="1">
                  <c:v>bodytr.</c:v>
                </c:pt>
                <c:pt idx="2">
                  <c:v>canneal</c:v>
                </c:pt>
                <c:pt idx="3">
                  <c:v>dedup</c:v>
                </c:pt>
                <c:pt idx="4">
                  <c:v>facesim</c:v>
                </c:pt>
                <c:pt idx="5">
                  <c:v>ferret</c:v>
                </c:pt>
                <c:pt idx="6">
                  <c:v>fluid.</c:v>
                </c:pt>
                <c:pt idx="7">
                  <c:v>freqmine</c:v>
                </c:pt>
                <c:pt idx="8">
                  <c:v>raytrace</c:v>
                </c:pt>
                <c:pt idx="9">
                  <c:v>stream.</c:v>
                </c:pt>
                <c:pt idx="10">
                  <c:v>vips</c:v>
                </c:pt>
                <c:pt idx="11">
                  <c:v>x264</c:v>
                </c:pt>
              </c:strCache>
            </c:strRef>
          </c:cat>
          <c:val>
            <c:numRef>
              <c:f>[pseudo_dissertation.xlsx]PARSEC_swaptions!$AD$6:$AD$17</c:f>
              <c:numCache>
                <c:formatCode>General</c:formatCode>
                <c:ptCount val="12"/>
                <c:pt idx="0">
                  <c:v>0.148594588488123</c:v>
                </c:pt>
                <c:pt idx="1">
                  <c:v>28.12908770066449</c:v>
                </c:pt>
                <c:pt idx="2">
                  <c:v>31.80357840323137</c:v>
                </c:pt>
                <c:pt idx="3">
                  <c:v>5.821472074292501</c:v>
                </c:pt>
                <c:pt idx="4">
                  <c:v>16.98822207597452</c:v>
                </c:pt>
                <c:pt idx="5">
                  <c:v>14.24418953262889</c:v>
                </c:pt>
                <c:pt idx="6">
                  <c:v>17.82067166518931</c:v>
                </c:pt>
                <c:pt idx="7">
                  <c:v>-1.157374436022906</c:v>
                </c:pt>
                <c:pt idx="8">
                  <c:v>9.10504441308723</c:v>
                </c:pt>
                <c:pt idx="9">
                  <c:v>16.82426472100235</c:v>
                </c:pt>
                <c:pt idx="10">
                  <c:v>33.642962599225</c:v>
                </c:pt>
                <c:pt idx="11">
                  <c:v>-18.09911821233769</c:v>
                </c:pt>
              </c:numCache>
            </c:numRef>
          </c:val>
        </c:ser>
        <c:ser>
          <c:idx val="2"/>
          <c:order val="2"/>
          <c:tx>
            <c:strRef>
              <c:f>[pseudo_dissertation.xlsx]PARSEC_swaptions!$AE$5</c:f>
              <c:strCache>
                <c:ptCount val="1"/>
                <c:pt idx="0">
                  <c:v>1ms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[pseudo_dissertation.xlsx]PARSEC_swaptions!$AB$6:$AB$17</c:f>
              <c:strCache>
                <c:ptCount val="12"/>
                <c:pt idx="0">
                  <c:v>blacksc.</c:v>
                </c:pt>
                <c:pt idx="1">
                  <c:v>bodytr.</c:v>
                </c:pt>
                <c:pt idx="2">
                  <c:v>canneal</c:v>
                </c:pt>
                <c:pt idx="3">
                  <c:v>dedup</c:v>
                </c:pt>
                <c:pt idx="4">
                  <c:v>facesim</c:v>
                </c:pt>
                <c:pt idx="5">
                  <c:v>ferret</c:v>
                </c:pt>
                <c:pt idx="6">
                  <c:v>fluid.</c:v>
                </c:pt>
                <c:pt idx="7">
                  <c:v>freqmine</c:v>
                </c:pt>
                <c:pt idx="8">
                  <c:v>raytrace</c:v>
                </c:pt>
                <c:pt idx="9">
                  <c:v>stream.</c:v>
                </c:pt>
                <c:pt idx="10">
                  <c:v>vips</c:v>
                </c:pt>
                <c:pt idx="11">
                  <c:v>x264</c:v>
                </c:pt>
              </c:strCache>
            </c:strRef>
          </c:cat>
          <c:val>
            <c:numRef>
              <c:f>[pseudo_dissertation.xlsx]PARSEC_swaptions!$AE$6:$AE$17</c:f>
              <c:numCache>
                <c:formatCode>General</c:formatCode>
                <c:ptCount val="12"/>
                <c:pt idx="0">
                  <c:v>-2.848919337282468</c:v>
                </c:pt>
                <c:pt idx="1">
                  <c:v>30.04278087574294</c:v>
                </c:pt>
                <c:pt idx="2">
                  <c:v>37.76343715995583</c:v>
                </c:pt>
                <c:pt idx="3">
                  <c:v>13.91049452592805</c:v>
                </c:pt>
                <c:pt idx="4">
                  <c:v>13.09019446928267</c:v>
                </c:pt>
                <c:pt idx="5">
                  <c:v>13.83621448686142</c:v>
                </c:pt>
                <c:pt idx="6">
                  <c:v>23.2205569880451</c:v>
                </c:pt>
                <c:pt idx="7">
                  <c:v>-2.33682902282166</c:v>
                </c:pt>
                <c:pt idx="8">
                  <c:v>11.05516957249296</c:v>
                </c:pt>
                <c:pt idx="9">
                  <c:v>17.82898887454473</c:v>
                </c:pt>
                <c:pt idx="10">
                  <c:v>53.30298614782247</c:v>
                </c:pt>
                <c:pt idx="11">
                  <c:v>-25.05378631850223</c:v>
                </c:pt>
              </c:numCache>
            </c:numRef>
          </c:val>
        </c:ser>
        <c:ser>
          <c:idx val="3"/>
          <c:order val="3"/>
          <c:tx>
            <c:strRef>
              <c:f>[pseudo_dissertation.xlsx]PARSEC_swaptions!$AF$5</c:f>
              <c:strCache>
                <c:ptCount val="1"/>
                <c:pt idx="0">
                  <c:v>0.1ms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[pseudo_dissertation.xlsx]PARSEC_swaptions!$AB$6:$AB$17</c:f>
              <c:strCache>
                <c:ptCount val="12"/>
                <c:pt idx="0">
                  <c:v>blacksc.</c:v>
                </c:pt>
                <c:pt idx="1">
                  <c:v>bodytr.</c:v>
                </c:pt>
                <c:pt idx="2">
                  <c:v>canneal</c:v>
                </c:pt>
                <c:pt idx="3">
                  <c:v>dedup</c:v>
                </c:pt>
                <c:pt idx="4">
                  <c:v>facesim</c:v>
                </c:pt>
                <c:pt idx="5">
                  <c:v>ferret</c:v>
                </c:pt>
                <c:pt idx="6">
                  <c:v>fluid.</c:v>
                </c:pt>
                <c:pt idx="7">
                  <c:v>freqmine</c:v>
                </c:pt>
                <c:pt idx="8">
                  <c:v>raytrace</c:v>
                </c:pt>
                <c:pt idx="9">
                  <c:v>stream.</c:v>
                </c:pt>
                <c:pt idx="10">
                  <c:v>vips</c:v>
                </c:pt>
                <c:pt idx="11">
                  <c:v>x264</c:v>
                </c:pt>
              </c:strCache>
            </c:strRef>
          </c:cat>
          <c:val>
            <c:numRef>
              <c:f>[pseudo_dissertation.xlsx]PARSEC_swaptions!$AF$6:$AF$17</c:f>
              <c:numCache>
                <c:formatCode>General</c:formatCode>
                <c:ptCount val="12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92875888"/>
        <c:axId val="-2092871968"/>
      </c:barChart>
      <c:catAx>
        <c:axId val="-2092875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-2092871968"/>
        <c:crosses val="autoZero"/>
        <c:auto val="1"/>
        <c:lblAlgn val="ctr"/>
        <c:lblOffset val="100"/>
        <c:noMultiLvlLbl val="0"/>
      </c:catAx>
      <c:valAx>
        <c:axId val="-2092871968"/>
        <c:scaling>
          <c:orientation val="minMax"/>
          <c:max val="80.0"/>
          <c:min val="-4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r>
                  <a:rPr lang="en-US" sz="2000"/>
                  <a:t>Throughput increases (%)</a:t>
                </a:r>
              </a:p>
            </c:rich>
          </c:tx>
          <c:layout>
            <c:manualLayout>
              <c:xMode val="edge"/>
              <c:yMode val="edge"/>
              <c:x val="0.00712541666666667"/>
              <c:y val="0.10960138888888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ysClr val="windowText" lastClr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-2092875888"/>
        <c:crosses val="autoZero"/>
        <c:crossBetween val="between"/>
        <c:majorUnit val="20.0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08558796296296"/>
          <c:y val="0.0883458333333333"/>
          <c:w val="0.461008680555556"/>
          <c:h val="0.0878962962962963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166435185185"/>
          <c:y val="0.149476944444444"/>
          <c:w val="0.879664583333333"/>
          <c:h val="0.6389852777777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[pseudo_dissertation.xlsx]perf.2spec!$D$2</c:f>
              <c:strCache>
                <c:ptCount val="1"/>
                <c:pt idx="0">
                  <c:v>1ms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[pseudo_dissertation.xlsx]perf.2spec!$B$47:$C$56</c:f>
              <c:multiLvlStrCache>
                <c:ptCount val="10"/>
                <c:lvl>
                  <c:pt idx="0">
                    <c:v>gcc</c:v>
                  </c:pt>
                  <c:pt idx="1">
                    <c:v>libquan.</c:v>
                  </c:pt>
                  <c:pt idx="2">
                    <c:v>bzip2</c:v>
                  </c:pt>
                  <c:pt idx="3">
                    <c:v>libquan.</c:v>
                  </c:pt>
                  <c:pt idx="4">
                    <c:v>omnetpp</c:v>
                  </c:pt>
                  <c:pt idx="5">
                    <c:v>libquan.</c:v>
                  </c:pt>
                  <c:pt idx="6">
                    <c:v>astar</c:v>
                  </c:pt>
                  <c:pt idx="7">
                    <c:v>libquan.</c:v>
                  </c:pt>
                  <c:pt idx="8">
                    <c:v>xalan.</c:v>
                  </c:pt>
                  <c:pt idx="9">
                    <c:v>libquan.</c:v>
                  </c:pt>
                </c:lvl>
                <c:lvl>
                  <c:pt idx="0">
                    <c:v>Mix12</c:v>
                  </c:pt>
                  <c:pt idx="2">
                    <c:v>Mix13</c:v>
                  </c:pt>
                  <c:pt idx="4">
                    <c:v>Mix14</c:v>
                  </c:pt>
                  <c:pt idx="6">
                    <c:v>Mix15</c:v>
                  </c:pt>
                  <c:pt idx="8">
                    <c:v>Mix16</c:v>
                  </c:pt>
                </c:lvl>
              </c:multiLvlStrCache>
            </c:multiLvlStrRef>
          </c:cat>
          <c:val>
            <c:numRef>
              <c:f>[pseudo_dissertation.xlsx]perf.2spec!$D$47:$D$56</c:f>
              <c:numCache>
                <c:formatCode>General</c:formatCode>
                <c:ptCount val="10"/>
              </c:numCache>
            </c:numRef>
          </c:val>
        </c:ser>
        <c:ser>
          <c:idx val="1"/>
          <c:order val="1"/>
          <c:tx>
            <c:strRef>
              <c:f>[pseudo_dissertation.xlsx]perf.2spec!$E$2</c:f>
              <c:strCache>
                <c:ptCount val="1"/>
                <c:pt idx="0">
                  <c:v>1ms w/ ctx-prefetch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[pseudo_dissertation.xlsx]perf.2spec!$B$47:$C$56</c:f>
              <c:multiLvlStrCache>
                <c:ptCount val="10"/>
                <c:lvl>
                  <c:pt idx="0">
                    <c:v>gcc</c:v>
                  </c:pt>
                  <c:pt idx="1">
                    <c:v>libquan.</c:v>
                  </c:pt>
                  <c:pt idx="2">
                    <c:v>bzip2</c:v>
                  </c:pt>
                  <c:pt idx="3">
                    <c:v>libquan.</c:v>
                  </c:pt>
                  <c:pt idx="4">
                    <c:v>omnetpp</c:v>
                  </c:pt>
                  <c:pt idx="5">
                    <c:v>libquan.</c:v>
                  </c:pt>
                  <c:pt idx="6">
                    <c:v>astar</c:v>
                  </c:pt>
                  <c:pt idx="7">
                    <c:v>libquan.</c:v>
                  </c:pt>
                  <c:pt idx="8">
                    <c:v>xalan.</c:v>
                  </c:pt>
                  <c:pt idx="9">
                    <c:v>libquan.</c:v>
                  </c:pt>
                </c:lvl>
                <c:lvl>
                  <c:pt idx="0">
                    <c:v>Mix12</c:v>
                  </c:pt>
                  <c:pt idx="2">
                    <c:v>Mix13</c:v>
                  </c:pt>
                  <c:pt idx="4">
                    <c:v>Mix14</c:v>
                  </c:pt>
                  <c:pt idx="6">
                    <c:v>Mix15</c:v>
                  </c:pt>
                  <c:pt idx="8">
                    <c:v>Mix16</c:v>
                  </c:pt>
                </c:lvl>
              </c:multiLvlStrCache>
            </c:multiLvlStrRef>
          </c:cat>
          <c:val>
            <c:numRef>
              <c:f>[pseudo_dissertation.xlsx]perf.2spec!$E$47:$E$56</c:f>
              <c:numCache>
                <c:formatCode>General</c:formatCode>
                <c:ptCount val="10"/>
              </c:numCache>
            </c:numRef>
          </c:val>
        </c:ser>
        <c:ser>
          <c:idx val="2"/>
          <c:order val="2"/>
          <c:tx>
            <c:strRef>
              <c:f>[pseudo_dissertation.xlsx]perf.2spec!$F$2</c:f>
              <c:strCache>
                <c:ptCount val="1"/>
                <c:pt idx="0">
                  <c:v>1ms w/ DIP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[pseudo_dissertation.xlsx]perf.2spec!$B$47:$C$56</c:f>
              <c:multiLvlStrCache>
                <c:ptCount val="10"/>
                <c:lvl>
                  <c:pt idx="0">
                    <c:v>gcc</c:v>
                  </c:pt>
                  <c:pt idx="1">
                    <c:v>libquan.</c:v>
                  </c:pt>
                  <c:pt idx="2">
                    <c:v>bzip2</c:v>
                  </c:pt>
                  <c:pt idx="3">
                    <c:v>libquan.</c:v>
                  </c:pt>
                  <c:pt idx="4">
                    <c:v>omnetpp</c:v>
                  </c:pt>
                  <c:pt idx="5">
                    <c:v>libquan.</c:v>
                  </c:pt>
                  <c:pt idx="6">
                    <c:v>astar</c:v>
                  </c:pt>
                  <c:pt idx="7">
                    <c:v>libquan.</c:v>
                  </c:pt>
                  <c:pt idx="8">
                    <c:v>xalan.</c:v>
                  </c:pt>
                  <c:pt idx="9">
                    <c:v>libquan.</c:v>
                  </c:pt>
                </c:lvl>
                <c:lvl>
                  <c:pt idx="0">
                    <c:v>Mix12</c:v>
                  </c:pt>
                  <c:pt idx="2">
                    <c:v>Mix13</c:v>
                  </c:pt>
                  <c:pt idx="4">
                    <c:v>Mix14</c:v>
                  </c:pt>
                  <c:pt idx="6">
                    <c:v>Mix15</c:v>
                  </c:pt>
                  <c:pt idx="8">
                    <c:v>Mix16</c:v>
                  </c:pt>
                </c:lvl>
              </c:multiLvlStrCache>
            </c:multiLvlStrRef>
          </c:cat>
          <c:val>
            <c:numRef>
              <c:f>[pseudo_dissertation.xlsx]perf.2spec!$F$47:$F$56</c:f>
              <c:numCache>
                <c:formatCode>General</c:formatCode>
                <c:ptCount val="10"/>
                <c:pt idx="0">
                  <c:v>100.85</c:v>
                </c:pt>
                <c:pt idx="1">
                  <c:v>98.88</c:v>
                </c:pt>
                <c:pt idx="2">
                  <c:v>108.12</c:v>
                </c:pt>
                <c:pt idx="3">
                  <c:v>99.04</c:v>
                </c:pt>
                <c:pt idx="4">
                  <c:v>107.86</c:v>
                </c:pt>
                <c:pt idx="5">
                  <c:v>99.07</c:v>
                </c:pt>
                <c:pt idx="6">
                  <c:v>109.72</c:v>
                </c:pt>
                <c:pt idx="7">
                  <c:v>99.08</c:v>
                </c:pt>
                <c:pt idx="8">
                  <c:v>116.93</c:v>
                </c:pt>
                <c:pt idx="9">
                  <c:v>99.06</c:v>
                </c:pt>
              </c:numCache>
            </c:numRef>
          </c:val>
        </c:ser>
        <c:ser>
          <c:idx val="3"/>
          <c:order val="3"/>
          <c:tx>
            <c:strRef>
              <c:f>[pseudo_dissertation.xlsx]perf.2spec!$G$2</c:f>
              <c:strCache>
                <c:ptCount val="1"/>
                <c:pt idx="0">
                  <c:v>1ms w/ DIP + ctx-prefetch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[pseudo_dissertation.xlsx]perf.2spec!$B$47:$C$56</c:f>
              <c:multiLvlStrCache>
                <c:ptCount val="10"/>
                <c:lvl>
                  <c:pt idx="0">
                    <c:v>gcc</c:v>
                  </c:pt>
                  <c:pt idx="1">
                    <c:v>libquan.</c:v>
                  </c:pt>
                  <c:pt idx="2">
                    <c:v>bzip2</c:v>
                  </c:pt>
                  <c:pt idx="3">
                    <c:v>libquan.</c:v>
                  </c:pt>
                  <c:pt idx="4">
                    <c:v>omnetpp</c:v>
                  </c:pt>
                  <c:pt idx="5">
                    <c:v>libquan.</c:v>
                  </c:pt>
                  <c:pt idx="6">
                    <c:v>astar</c:v>
                  </c:pt>
                  <c:pt idx="7">
                    <c:v>libquan.</c:v>
                  </c:pt>
                  <c:pt idx="8">
                    <c:v>xalan.</c:v>
                  </c:pt>
                  <c:pt idx="9">
                    <c:v>libquan.</c:v>
                  </c:pt>
                </c:lvl>
                <c:lvl>
                  <c:pt idx="0">
                    <c:v>Mix12</c:v>
                  </c:pt>
                  <c:pt idx="2">
                    <c:v>Mix13</c:v>
                  </c:pt>
                  <c:pt idx="4">
                    <c:v>Mix14</c:v>
                  </c:pt>
                  <c:pt idx="6">
                    <c:v>Mix15</c:v>
                  </c:pt>
                  <c:pt idx="8">
                    <c:v>Mix16</c:v>
                  </c:pt>
                </c:lvl>
              </c:multiLvlStrCache>
            </c:multiLvlStrRef>
          </c:cat>
          <c:val>
            <c:numRef>
              <c:f>[pseudo_dissertation.xlsx]perf.2spec!$G$47:$G$56</c:f>
              <c:numCache>
                <c:formatCode>General</c:formatCode>
                <c:ptCount val="10"/>
              </c:numCache>
            </c:numRef>
          </c:val>
        </c:ser>
        <c:ser>
          <c:idx val="4"/>
          <c:order val="4"/>
          <c:tx>
            <c:strRef>
              <c:f>[pseudo_dissertation.xlsx]perf.2spec!$H$2</c:f>
              <c:strCache>
                <c:ptCount val="1"/>
                <c:pt idx="0">
                  <c:v>1ms w/ SIP-best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[pseudo_dissertation.xlsx]perf.2spec!$B$47:$C$56</c:f>
              <c:multiLvlStrCache>
                <c:ptCount val="10"/>
                <c:lvl>
                  <c:pt idx="0">
                    <c:v>gcc</c:v>
                  </c:pt>
                  <c:pt idx="1">
                    <c:v>libquan.</c:v>
                  </c:pt>
                  <c:pt idx="2">
                    <c:v>bzip2</c:v>
                  </c:pt>
                  <c:pt idx="3">
                    <c:v>libquan.</c:v>
                  </c:pt>
                  <c:pt idx="4">
                    <c:v>omnetpp</c:v>
                  </c:pt>
                  <c:pt idx="5">
                    <c:v>libquan.</c:v>
                  </c:pt>
                  <c:pt idx="6">
                    <c:v>astar</c:v>
                  </c:pt>
                  <c:pt idx="7">
                    <c:v>libquan.</c:v>
                  </c:pt>
                  <c:pt idx="8">
                    <c:v>xalan.</c:v>
                  </c:pt>
                  <c:pt idx="9">
                    <c:v>libquan.</c:v>
                  </c:pt>
                </c:lvl>
                <c:lvl>
                  <c:pt idx="0">
                    <c:v>Mix12</c:v>
                  </c:pt>
                  <c:pt idx="2">
                    <c:v>Mix13</c:v>
                  </c:pt>
                  <c:pt idx="4">
                    <c:v>Mix14</c:v>
                  </c:pt>
                  <c:pt idx="6">
                    <c:v>Mix15</c:v>
                  </c:pt>
                  <c:pt idx="8">
                    <c:v>Mix16</c:v>
                  </c:pt>
                </c:lvl>
              </c:multiLvlStrCache>
            </c:multiLvlStrRef>
          </c:cat>
          <c:val>
            <c:numRef>
              <c:f>[pseudo_dissertation.xlsx]perf.2spec!$H$47:$H$56</c:f>
              <c:numCache>
                <c:formatCode>General</c:formatCode>
                <c:ptCount val="10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87242784"/>
        <c:axId val="-1987241328"/>
      </c:barChart>
      <c:catAx>
        <c:axId val="-19872427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987241328"/>
        <c:crosses val="autoZero"/>
        <c:auto val="1"/>
        <c:lblAlgn val="ctr"/>
        <c:lblOffset val="100"/>
        <c:noMultiLvlLbl val="0"/>
      </c:catAx>
      <c:valAx>
        <c:axId val="-1987241328"/>
        <c:scaling>
          <c:orientation val="minMax"/>
          <c:max val="140.0"/>
        </c:scaling>
        <c:delete val="1"/>
        <c:axPos val="l"/>
        <c:numFmt formatCode="General" sourceLinked="1"/>
        <c:majorTickMark val="none"/>
        <c:minorTickMark val="none"/>
        <c:tickLblPos val="nextTo"/>
        <c:crossAx val="-1987242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ysClr val="windowText" lastClr="00000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166435185185"/>
          <c:y val="0.149476944444444"/>
          <c:w val="0.879664583333333"/>
          <c:h val="0.6389852777777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[pseudo_dissertation.xlsx]perf.2spec!$D$2</c:f>
              <c:strCache>
                <c:ptCount val="1"/>
                <c:pt idx="0">
                  <c:v>1ms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[pseudo_dissertation.xlsx]perf.2spec!$B$59:$C$68</c:f>
              <c:multiLvlStrCache>
                <c:ptCount val="10"/>
                <c:lvl>
                  <c:pt idx="0">
                    <c:v>gcc</c:v>
                  </c:pt>
                  <c:pt idx="1">
                    <c:v>libquan.</c:v>
                  </c:pt>
                  <c:pt idx="2">
                    <c:v>bzip2</c:v>
                  </c:pt>
                  <c:pt idx="3">
                    <c:v>libquan.</c:v>
                  </c:pt>
                  <c:pt idx="4">
                    <c:v>omnetpp</c:v>
                  </c:pt>
                  <c:pt idx="5">
                    <c:v>libquan.</c:v>
                  </c:pt>
                  <c:pt idx="6">
                    <c:v>astar</c:v>
                  </c:pt>
                  <c:pt idx="7">
                    <c:v>libquan.</c:v>
                  </c:pt>
                  <c:pt idx="8">
                    <c:v>xalan.</c:v>
                  </c:pt>
                  <c:pt idx="9">
                    <c:v>libquan.</c:v>
                  </c:pt>
                </c:lvl>
                <c:lvl>
                  <c:pt idx="0">
                    <c:v>Mix12</c:v>
                  </c:pt>
                  <c:pt idx="2">
                    <c:v>Mix13</c:v>
                  </c:pt>
                  <c:pt idx="4">
                    <c:v>Mix14</c:v>
                  </c:pt>
                  <c:pt idx="6">
                    <c:v>Mix15</c:v>
                  </c:pt>
                  <c:pt idx="8">
                    <c:v>Mix16</c:v>
                  </c:pt>
                </c:lvl>
              </c:multiLvlStrCache>
            </c:multiLvlStrRef>
          </c:cat>
          <c:val>
            <c:numRef>
              <c:f>[pseudo_dissertation.xlsx]perf.2spec!$D$59:$D$68</c:f>
              <c:numCache>
                <c:formatCode>General</c:formatCode>
                <c:ptCount val="10"/>
              </c:numCache>
            </c:numRef>
          </c:val>
        </c:ser>
        <c:ser>
          <c:idx val="1"/>
          <c:order val="1"/>
          <c:tx>
            <c:strRef>
              <c:f>[pseudo_dissertation.xlsx]perf.2spec!$E$2</c:f>
              <c:strCache>
                <c:ptCount val="1"/>
                <c:pt idx="0">
                  <c:v>1ms w/ ctx-prefetch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[pseudo_dissertation.xlsx]perf.2spec!$B$59:$C$68</c:f>
              <c:multiLvlStrCache>
                <c:ptCount val="10"/>
                <c:lvl>
                  <c:pt idx="0">
                    <c:v>gcc</c:v>
                  </c:pt>
                  <c:pt idx="1">
                    <c:v>libquan.</c:v>
                  </c:pt>
                  <c:pt idx="2">
                    <c:v>bzip2</c:v>
                  </c:pt>
                  <c:pt idx="3">
                    <c:v>libquan.</c:v>
                  </c:pt>
                  <c:pt idx="4">
                    <c:v>omnetpp</c:v>
                  </c:pt>
                  <c:pt idx="5">
                    <c:v>libquan.</c:v>
                  </c:pt>
                  <c:pt idx="6">
                    <c:v>astar</c:v>
                  </c:pt>
                  <c:pt idx="7">
                    <c:v>libquan.</c:v>
                  </c:pt>
                  <c:pt idx="8">
                    <c:v>xalan.</c:v>
                  </c:pt>
                  <c:pt idx="9">
                    <c:v>libquan.</c:v>
                  </c:pt>
                </c:lvl>
                <c:lvl>
                  <c:pt idx="0">
                    <c:v>Mix12</c:v>
                  </c:pt>
                  <c:pt idx="2">
                    <c:v>Mix13</c:v>
                  </c:pt>
                  <c:pt idx="4">
                    <c:v>Mix14</c:v>
                  </c:pt>
                  <c:pt idx="6">
                    <c:v>Mix15</c:v>
                  </c:pt>
                  <c:pt idx="8">
                    <c:v>Mix16</c:v>
                  </c:pt>
                </c:lvl>
              </c:multiLvlStrCache>
            </c:multiLvlStrRef>
          </c:cat>
          <c:val>
            <c:numRef>
              <c:f>[pseudo_dissertation.xlsx]perf.2spec!$E$59:$E$68</c:f>
              <c:numCache>
                <c:formatCode>General</c:formatCode>
                <c:ptCount val="10"/>
              </c:numCache>
            </c:numRef>
          </c:val>
        </c:ser>
        <c:ser>
          <c:idx val="2"/>
          <c:order val="2"/>
          <c:tx>
            <c:strRef>
              <c:f>[pseudo_dissertation.xlsx]perf.2spec!$F$2</c:f>
              <c:strCache>
                <c:ptCount val="1"/>
                <c:pt idx="0">
                  <c:v>1ms w/ DIP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[pseudo_dissertation.xlsx]perf.2spec!$B$59:$C$68</c:f>
              <c:multiLvlStrCache>
                <c:ptCount val="10"/>
                <c:lvl>
                  <c:pt idx="0">
                    <c:v>gcc</c:v>
                  </c:pt>
                  <c:pt idx="1">
                    <c:v>libquan.</c:v>
                  </c:pt>
                  <c:pt idx="2">
                    <c:v>bzip2</c:v>
                  </c:pt>
                  <c:pt idx="3">
                    <c:v>libquan.</c:v>
                  </c:pt>
                  <c:pt idx="4">
                    <c:v>omnetpp</c:v>
                  </c:pt>
                  <c:pt idx="5">
                    <c:v>libquan.</c:v>
                  </c:pt>
                  <c:pt idx="6">
                    <c:v>astar</c:v>
                  </c:pt>
                  <c:pt idx="7">
                    <c:v>libquan.</c:v>
                  </c:pt>
                  <c:pt idx="8">
                    <c:v>xalan.</c:v>
                  </c:pt>
                  <c:pt idx="9">
                    <c:v>libquan.</c:v>
                  </c:pt>
                </c:lvl>
                <c:lvl>
                  <c:pt idx="0">
                    <c:v>Mix12</c:v>
                  </c:pt>
                  <c:pt idx="2">
                    <c:v>Mix13</c:v>
                  </c:pt>
                  <c:pt idx="4">
                    <c:v>Mix14</c:v>
                  </c:pt>
                  <c:pt idx="6">
                    <c:v>Mix15</c:v>
                  </c:pt>
                  <c:pt idx="8">
                    <c:v>Mix16</c:v>
                  </c:pt>
                </c:lvl>
              </c:multiLvlStrCache>
            </c:multiLvlStrRef>
          </c:cat>
          <c:val>
            <c:numRef>
              <c:f>[pseudo_dissertation.xlsx]perf.2spec!$F$59:$F$68</c:f>
              <c:numCache>
                <c:formatCode>General</c:formatCode>
                <c:ptCount val="10"/>
              </c:numCache>
            </c:numRef>
          </c:val>
        </c:ser>
        <c:ser>
          <c:idx val="3"/>
          <c:order val="3"/>
          <c:tx>
            <c:strRef>
              <c:f>[pseudo_dissertation.xlsx]perf.2spec!$G$2</c:f>
              <c:strCache>
                <c:ptCount val="1"/>
                <c:pt idx="0">
                  <c:v>1ms w/ DIP + ctx-prefetch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[pseudo_dissertation.xlsx]perf.2spec!$B$59:$C$68</c:f>
              <c:multiLvlStrCache>
                <c:ptCount val="10"/>
                <c:lvl>
                  <c:pt idx="0">
                    <c:v>gcc</c:v>
                  </c:pt>
                  <c:pt idx="1">
                    <c:v>libquan.</c:v>
                  </c:pt>
                  <c:pt idx="2">
                    <c:v>bzip2</c:v>
                  </c:pt>
                  <c:pt idx="3">
                    <c:v>libquan.</c:v>
                  </c:pt>
                  <c:pt idx="4">
                    <c:v>omnetpp</c:v>
                  </c:pt>
                  <c:pt idx="5">
                    <c:v>libquan.</c:v>
                  </c:pt>
                  <c:pt idx="6">
                    <c:v>astar</c:v>
                  </c:pt>
                  <c:pt idx="7">
                    <c:v>libquan.</c:v>
                  </c:pt>
                  <c:pt idx="8">
                    <c:v>xalan.</c:v>
                  </c:pt>
                  <c:pt idx="9">
                    <c:v>libquan.</c:v>
                  </c:pt>
                </c:lvl>
                <c:lvl>
                  <c:pt idx="0">
                    <c:v>Mix12</c:v>
                  </c:pt>
                  <c:pt idx="2">
                    <c:v>Mix13</c:v>
                  </c:pt>
                  <c:pt idx="4">
                    <c:v>Mix14</c:v>
                  </c:pt>
                  <c:pt idx="6">
                    <c:v>Mix15</c:v>
                  </c:pt>
                  <c:pt idx="8">
                    <c:v>Mix16</c:v>
                  </c:pt>
                </c:lvl>
              </c:multiLvlStrCache>
            </c:multiLvlStrRef>
          </c:cat>
          <c:val>
            <c:numRef>
              <c:f>[pseudo_dissertation.xlsx]perf.2spec!$G$59:$G$68</c:f>
              <c:numCache>
                <c:formatCode>General</c:formatCode>
                <c:ptCount val="10"/>
                <c:pt idx="0">
                  <c:v>101.91</c:v>
                </c:pt>
                <c:pt idx="1">
                  <c:v>98.93</c:v>
                </c:pt>
                <c:pt idx="2">
                  <c:v>107.4</c:v>
                </c:pt>
                <c:pt idx="3">
                  <c:v>99.24</c:v>
                </c:pt>
                <c:pt idx="4">
                  <c:v>106.96</c:v>
                </c:pt>
                <c:pt idx="5">
                  <c:v>98.89</c:v>
                </c:pt>
                <c:pt idx="6">
                  <c:v>107.63</c:v>
                </c:pt>
                <c:pt idx="7">
                  <c:v>99.15</c:v>
                </c:pt>
                <c:pt idx="8">
                  <c:v>111.09</c:v>
                </c:pt>
                <c:pt idx="9">
                  <c:v>99.02</c:v>
                </c:pt>
              </c:numCache>
            </c:numRef>
          </c:val>
        </c:ser>
        <c:ser>
          <c:idx val="4"/>
          <c:order val="4"/>
          <c:tx>
            <c:strRef>
              <c:f>[pseudo_dissertation.xlsx]perf.2spec!$H$2</c:f>
              <c:strCache>
                <c:ptCount val="1"/>
                <c:pt idx="0">
                  <c:v>1ms w/ SIP-best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[pseudo_dissertation.xlsx]perf.2spec!$B$59:$C$68</c:f>
              <c:multiLvlStrCache>
                <c:ptCount val="10"/>
                <c:lvl>
                  <c:pt idx="0">
                    <c:v>gcc</c:v>
                  </c:pt>
                  <c:pt idx="1">
                    <c:v>libquan.</c:v>
                  </c:pt>
                  <c:pt idx="2">
                    <c:v>bzip2</c:v>
                  </c:pt>
                  <c:pt idx="3">
                    <c:v>libquan.</c:v>
                  </c:pt>
                  <c:pt idx="4">
                    <c:v>omnetpp</c:v>
                  </c:pt>
                  <c:pt idx="5">
                    <c:v>libquan.</c:v>
                  </c:pt>
                  <c:pt idx="6">
                    <c:v>astar</c:v>
                  </c:pt>
                  <c:pt idx="7">
                    <c:v>libquan.</c:v>
                  </c:pt>
                  <c:pt idx="8">
                    <c:v>xalan.</c:v>
                  </c:pt>
                  <c:pt idx="9">
                    <c:v>libquan.</c:v>
                  </c:pt>
                </c:lvl>
                <c:lvl>
                  <c:pt idx="0">
                    <c:v>Mix12</c:v>
                  </c:pt>
                  <c:pt idx="2">
                    <c:v>Mix13</c:v>
                  </c:pt>
                  <c:pt idx="4">
                    <c:v>Mix14</c:v>
                  </c:pt>
                  <c:pt idx="6">
                    <c:v>Mix15</c:v>
                  </c:pt>
                  <c:pt idx="8">
                    <c:v>Mix16</c:v>
                  </c:pt>
                </c:lvl>
              </c:multiLvlStrCache>
            </c:multiLvlStrRef>
          </c:cat>
          <c:val>
            <c:numRef>
              <c:f>[pseudo_dissertation.xlsx]perf.2spec!$H$59:$H$68</c:f>
              <c:numCache>
                <c:formatCode>General</c:formatCode>
                <c:ptCount val="10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87225360"/>
        <c:axId val="-1987569056"/>
      </c:barChart>
      <c:catAx>
        <c:axId val="-19872253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987569056"/>
        <c:crosses val="autoZero"/>
        <c:auto val="1"/>
        <c:lblAlgn val="ctr"/>
        <c:lblOffset val="100"/>
        <c:noMultiLvlLbl val="0"/>
      </c:catAx>
      <c:valAx>
        <c:axId val="-1987569056"/>
        <c:scaling>
          <c:orientation val="minMax"/>
          <c:max val="140.0"/>
        </c:scaling>
        <c:delete val="1"/>
        <c:axPos val="l"/>
        <c:numFmt formatCode="General" sourceLinked="1"/>
        <c:majorTickMark val="none"/>
        <c:minorTickMark val="none"/>
        <c:tickLblPos val="nextTo"/>
        <c:crossAx val="-1987225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ysClr val="windowText" lastClr="00000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[pseudo_dissertation.xlsx]perf.2spec!$D$2</c:f>
              <c:strCache>
                <c:ptCount val="1"/>
                <c:pt idx="0">
                  <c:v>1ms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[pseudo_dissertation.xlsx]perf.2spec!$B$3:$C$8</c:f>
              <c:multiLvlStrCache>
                <c:ptCount val="6"/>
                <c:lvl>
                  <c:pt idx="0">
                    <c:v>omnetpp</c:v>
                  </c:pt>
                  <c:pt idx="1">
                    <c:v>gcc</c:v>
                  </c:pt>
                  <c:pt idx="2">
                    <c:v>astar</c:v>
                  </c:pt>
                  <c:pt idx="3">
                    <c:v>xalan.</c:v>
                  </c:pt>
                  <c:pt idx="4">
                    <c:v>bzip2</c:v>
                  </c:pt>
                  <c:pt idx="5">
                    <c:v>soplex</c:v>
                  </c:pt>
                </c:lvl>
                <c:lvl>
                  <c:pt idx="0">
                    <c:v>Mix9</c:v>
                  </c:pt>
                  <c:pt idx="2">
                    <c:v>Mix10</c:v>
                  </c:pt>
                  <c:pt idx="4">
                    <c:v>Mix11</c:v>
                  </c:pt>
                </c:lvl>
              </c:multiLvlStrCache>
            </c:multiLvlStrRef>
          </c:cat>
          <c:val>
            <c:numRef>
              <c:f>[pseudo_dissertation.xlsx]perf.2spec!$D$3:$D$8</c:f>
              <c:numCache>
                <c:formatCode>General</c:formatCode>
                <c:ptCount val="6"/>
                <c:pt idx="0">
                  <c:v>104.59</c:v>
                </c:pt>
                <c:pt idx="1">
                  <c:v>109.79</c:v>
                </c:pt>
                <c:pt idx="2">
                  <c:v>115.91</c:v>
                </c:pt>
                <c:pt idx="3">
                  <c:v>125.46</c:v>
                </c:pt>
                <c:pt idx="4">
                  <c:v>114.99</c:v>
                </c:pt>
                <c:pt idx="5">
                  <c:v>112.81</c:v>
                </c:pt>
              </c:numCache>
            </c:numRef>
          </c:val>
        </c:ser>
        <c:ser>
          <c:idx val="1"/>
          <c:order val="1"/>
          <c:tx>
            <c:strRef>
              <c:f>[pseudo_dissertation.xlsx]perf.2spec!$E$2</c:f>
              <c:strCache>
                <c:ptCount val="1"/>
                <c:pt idx="0">
                  <c:v>1ms w/ ctx-prefetch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[pseudo_dissertation.xlsx]perf.2spec!$B$3:$C$8</c:f>
              <c:multiLvlStrCache>
                <c:ptCount val="6"/>
                <c:lvl>
                  <c:pt idx="0">
                    <c:v>omnetpp</c:v>
                  </c:pt>
                  <c:pt idx="1">
                    <c:v>gcc</c:v>
                  </c:pt>
                  <c:pt idx="2">
                    <c:v>astar</c:v>
                  </c:pt>
                  <c:pt idx="3">
                    <c:v>xalan.</c:v>
                  </c:pt>
                  <c:pt idx="4">
                    <c:v>bzip2</c:v>
                  </c:pt>
                  <c:pt idx="5">
                    <c:v>soplex</c:v>
                  </c:pt>
                </c:lvl>
                <c:lvl>
                  <c:pt idx="0">
                    <c:v>Mix9</c:v>
                  </c:pt>
                  <c:pt idx="2">
                    <c:v>Mix10</c:v>
                  </c:pt>
                  <c:pt idx="4">
                    <c:v>Mix11</c:v>
                  </c:pt>
                </c:lvl>
              </c:multiLvlStrCache>
            </c:multiLvlStrRef>
          </c:cat>
          <c:val>
            <c:numRef>
              <c:f>[pseudo_dissertation.xlsx]perf.2spec!$E$3:$E$8</c:f>
              <c:numCache>
                <c:formatCode>General</c:formatCode>
                <c:ptCount val="6"/>
                <c:pt idx="0">
                  <c:v>104.75</c:v>
                </c:pt>
                <c:pt idx="1">
                  <c:v>109.13</c:v>
                </c:pt>
                <c:pt idx="2">
                  <c:v>118.08</c:v>
                </c:pt>
                <c:pt idx="3">
                  <c:v>120.98</c:v>
                </c:pt>
                <c:pt idx="4">
                  <c:v>114.79</c:v>
                </c:pt>
                <c:pt idx="5">
                  <c:v>113.12</c:v>
                </c:pt>
              </c:numCache>
            </c:numRef>
          </c:val>
        </c:ser>
        <c:ser>
          <c:idx val="2"/>
          <c:order val="2"/>
          <c:tx>
            <c:strRef>
              <c:f>[pseudo_dissertation.xlsx]perf.2spec!$F$2</c:f>
              <c:strCache>
                <c:ptCount val="1"/>
                <c:pt idx="0">
                  <c:v>1ms w/ DIP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[pseudo_dissertation.xlsx]perf.2spec!$B$3:$C$8</c:f>
              <c:multiLvlStrCache>
                <c:ptCount val="6"/>
                <c:lvl>
                  <c:pt idx="0">
                    <c:v>omnetpp</c:v>
                  </c:pt>
                  <c:pt idx="1">
                    <c:v>gcc</c:v>
                  </c:pt>
                  <c:pt idx="2">
                    <c:v>astar</c:v>
                  </c:pt>
                  <c:pt idx="3">
                    <c:v>xalan.</c:v>
                  </c:pt>
                  <c:pt idx="4">
                    <c:v>bzip2</c:v>
                  </c:pt>
                  <c:pt idx="5">
                    <c:v>soplex</c:v>
                  </c:pt>
                </c:lvl>
                <c:lvl>
                  <c:pt idx="0">
                    <c:v>Mix9</c:v>
                  </c:pt>
                  <c:pt idx="2">
                    <c:v>Mix10</c:v>
                  </c:pt>
                  <c:pt idx="4">
                    <c:v>Mix11</c:v>
                  </c:pt>
                </c:lvl>
              </c:multiLvlStrCache>
            </c:multiLvlStrRef>
          </c:cat>
          <c:val>
            <c:numRef>
              <c:f>[pseudo_dissertation.xlsx]perf.2spec!$F$3:$F$8</c:f>
              <c:numCache>
                <c:formatCode>General</c:formatCode>
                <c:ptCount val="6"/>
                <c:pt idx="0">
                  <c:v>104.99</c:v>
                </c:pt>
                <c:pt idx="1">
                  <c:v>107.74</c:v>
                </c:pt>
                <c:pt idx="2">
                  <c:v>116.51</c:v>
                </c:pt>
                <c:pt idx="3">
                  <c:v>120.84</c:v>
                </c:pt>
                <c:pt idx="4">
                  <c:v>111.87</c:v>
                </c:pt>
                <c:pt idx="5">
                  <c:v>116.45</c:v>
                </c:pt>
              </c:numCache>
            </c:numRef>
          </c:val>
        </c:ser>
        <c:ser>
          <c:idx val="3"/>
          <c:order val="3"/>
          <c:tx>
            <c:strRef>
              <c:f>[pseudo_dissertation.xlsx]perf.2spec!$G$2</c:f>
              <c:strCache>
                <c:ptCount val="1"/>
                <c:pt idx="0">
                  <c:v>1ms w/ DIP + ctx-prefetch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[pseudo_dissertation.xlsx]perf.2spec!$B$3:$C$8</c:f>
              <c:multiLvlStrCache>
                <c:ptCount val="6"/>
                <c:lvl>
                  <c:pt idx="0">
                    <c:v>omnetpp</c:v>
                  </c:pt>
                  <c:pt idx="1">
                    <c:v>gcc</c:v>
                  </c:pt>
                  <c:pt idx="2">
                    <c:v>astar</c:v>
                  </c:pt>
                  <c:pt idx="3">
                    <c:v>xalan.</c:v>
                  </c:pt>
                  <c:pt idx="4">
                    <c:v>bzip2</c:v>
                  </c:pt>
                  <c:pt idx="5">
                    <c:v>soplex</c:v>
                  </c:pt>
                </c:lvl>
                <c:lvl>
                  <c:pt idx="0">
                    <c:v>Mix9</c:v>
                  </c:pt>
                  <c:pt idx="2">
                    <c:v>Mix10</c:v>
                  </c:pt>
                  <c:pt idx="4">
                    <c:v>Mix11</c:v>
                  </c:pt>
                </c:lvl>
              </c:multiLvlStrCache>
            </c:multiLvlStrRef>
          </c:cat>
          <c:val>
            <c:numRef>
              <c:f>[pseudo_dissertation.xlsx]perf.2spec!$G$3:$G$8</c:f>
              <c:numCache>
                <c:formatCode>General</c:formatCode>
                <c:ptCount val="6"/>
                <c:pt idx="0">
                  <c:v>105.16</c:v>
                </c:pt>
                <c:pt idx="1">
                  <c:v>107.36</c:v>
                </c:pt>
                <c:pt idx="2">
                  <c:v>117.56</c:v>
                </c:pt>
                <c:pt idx="3">
                  <c:v>120.69</c:v>
                </c:pt>
                <c:pt idx="4">
                  <c:v>114.27</c:v>
                </c:pt>
                <c:pt idx="5">
                  <c:v>114.58</c:v>
                </c:pt>
              </c:numCache>
            </c:numRef>
          </c:val>
        </c:ser>
        <c:ser>
          <c:idx val="4"/>
          <c:order val="4"/>
          <c:tx>
            <c:strRef>
              <c:f>[pseudo_dissertation.xlsx]perf.2spec!$H$2</c:f>
              <c:strCache>
                <c:ptCount val="1"/>
                <c:pt idx="0">
                  <c:v>1ms w/ SIP-best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[pseudo_dissertation.xlsx]perf.2spec!$B$3:$C$8</c:f>
              <c:multiLvlStrCache>
                <c:ptCount val="6"/>
                <c:lvl>
                  <c:pt idx="0">
                    <c:v>omnetpp</c:v>
                  </c:pt>
                  <c:pt idx="1">
                    <c:v>gcc</c:v>
                  </c:pt>
                  <c:pt idx="2">
                    <c:v>astar</c:v>
                  </c:pt>
                  <c:pt idx="3">
                    <c:v>xalan.</c:v>
                  </c:pt>
                  <c:pt idx="4">
                    <c:v>bzip2</c:v>
                  </c:pt>
                  <c:pt idx="5">
                    <c:v>soplex</c:v>
                  </c:pt>
                </c:lvl>
                <c:lvl>
                  <c:pt idx="0">
                    <c:v>Mix9</c:v>
                  </c:pt>
                  <c:pt idx="2">
                    <c:v>Mix10</c:v>
                  </c:pt>
                  <c:pt idx="4">
                    <c:v>Mix11</c:v>
                  </c:pt>
                </c:lvl>
              </c:multiLvlStrCache>
            </c:multiLvlStrRef>
          </c:cat>
          <c:val>
            <c:numRef>
              <c:f>[pseudo_dissertation.xlsx]perf.2spec!$H$3:$H$8</c:f>
              <c:numCache>
                <c:formatCode>General</c:formatCode>
                <c:ptCount val="6"/>
                <c:pt idx="0">
                  <c:v>102.36</c:v>
                </c:pt>
                <c:pt idx="1">
                  <c:v>104.79</c:v>
                </c:pt>
                <c:pt idx="2">
                  <c:v>113.92</c:v>
                </c:pt>
                <c:pt idx="3">
                  <c:v>118.07</c:v>
                </c:pt>
                <c:pt idx="4">
                  <c:v>113.99</c:v>
                </c:pt>
                <c:pt idx="5">
                  <c:v>112.37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84514784"/>
        <c:axId val="-1984682208"/>
      </c:barChart>
      <c:catAx>
        <c:axId val="-1984514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-1984682208"/>
        <c:crosses val="autoZero"/>
        <c:auto val="1"/>
        <c:lblAlgn val="ctr"/>
        <c:lblOffset val="100"/>
        <c:noMultiLvlLbl val="0"/>
      </c:catAx>
      <c:valAx>
        <c:axId val="-1984682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r>
                  <a:rPr lang="en-US" sz="1600">
                    <a:solidFill>
                      <a:schemeClr val="tx1"/>
                    </a:solidFill>
                  </a:rPr>
                  <a:t>Noramlized CPI (%)</a:t>
                </a:r>
              </a:p>
            </c:rich>
          </c:tx>
          <c:layout>
            <c:manualLayout>
              <c:xMode val="edge"/>
              <c:yMode val="edge"/>
              <c:x val="0.0"/>
              <c:y val="0.21217283014206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-1984514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0574032670389462"/>
          <c:y val="0.0"/>
          <c:w val="0.899999965023743"/>
          <c:h val="0.08491373612445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911657390951"/>
          <c:y val="0.0501826388888889"/>
          <c:w val="0.855406577384579"/>
          <c:h val="0.8996347222222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[pseudo_dissertation.xlsx]PARSEC_swaptions!$AU$5</c:f>
              <c:strCache>
                <c:ptCount val="1"/>
                <c:pt idx="0">
                  <c:v>10ms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[pseudo_dissertation.xlsx]PARSEC_swaptions!$AB$6:$AB$17</c:f>
              <c:strCache>
                <c:ptCount val="12"/>
                <c:pt idx="0">
                  <c:v>blacksc.</c:v>
                </c:pt>
                <c:pt idx="1">
                  <c:v>bodytr.</c:v>
                </c:pt>
                <c:pt idx="2">
                  <c:v>canneal</c:v>
                </c:pt>
                <c:pt idx="3">
                  <c:v>dedup</c:v>
                </c:pt>
                <c:pt idx="4">
                  <c:v>facesim</c:v>
                </c:pt>
                <c:pt idx="5">
                  <c:v>ferret</c:v>
                </c:pt>
                <c:pt idx="6">
                  <c:v>fluid.</c:v>
                </c:pt>
                <c:pt idx="7">
                  <c:v>freqmine</c:v>
                </c:pt>
                <c:pt idx="8">
                  <c:v>raytrace</c:v>
                </c:pt>
                <c:pt idx="9">
                  <c:v>stream.</c:v>
                </c:pt>
                <c:pt idx="10">
                  <c:v>vips</c:v>
                </c:pt>
                <c:pt idx="11">
                  <c:v>x264</c:v>
                </c:pt>
              </c:strCache>
            </c:strRef>
          </c:cat>
          <c:val>
            <c:numRef>
              <c:f>[pseudo_dissertation.xlsx]PARSEC_swaptions!$AU$6:$AU$17</c:f>
              <c:numCache>
                <c:formatCode>General</c:formatCode>
                <c:ptCount val="12"/>
              </c:numCache>
            </c:numRef>
          </c:val>
        </c:ser>
        <c:ser>
          <c:idx val="1"/>
          <c:order val="1"/>
          <c:tx>
            <c:strRef>
              <c:f>[pseudo_dissertation.xlsx]PARSEC_swaptions!$AV$5</c:f>
              <c:strCache>
                <c:ptCount val="1"/>
                <c:pt idx="0">
                  <c:v>5ms</c:v>
                </c:pt>
              </c:strCache>
            </c:strRef>
          </c:tx>
          <c:spPr>
            <a:solidFill>
              <a:schemeClr val="tx2">
                <a:lumMod val="75000"/>
                <a:alpha val="67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[pseudo_dissertation.xlsx]PARSEC_swaptions!$AB$6:$AB$17</c:f>
              <c:strCache>
                <c:ptCount val="12"/>
                <c:pt idx="0">
                  <c:v>blacksc.</c:v>
                </c:pt>
                <c:pt idx="1">
                  <c:v>bodytr.</c:v>
                </c:pt>
                <c:pt idx="2">
                  <c:v>canneal</c:v>
                </c:pt>
                <c:pt idx="3">
                  <c:v>dedup</c:v>
                </c:pt>
                <c:pt idx="4">
                  <c:v>facesim</c:v>
                </c:pt>
                <c:pt idx="5">
                  <c:v>ferret</c:v>
                </c:pt>
                <c:pt idx="6">
                  <c:v>fluid.</c:v>
                </c:pt>
                <c:pt idx="7">
                  <c:v>freqmine</c:v>
                </c:pt>
                <c:pt idx="8">
                  <c:v>raytrace</c:v>
                </c:pt>
                <c:pt idx="9">
                  <c:v>stream.</c:v>
                </c:pt>
                <c:pt idx="10">
                  <c:v>vips</c:v>
                </c:pt>
                <c:pt idx="11">
                  <c:v>x264</c:v>
                </c:pt>
              </c:strCache>
            </c:strRef>
          </c:cat>
          <c:val>
            <c:numRef>
              <c:f>[pseudo_dissertation.xlsx]PARSEC_swaptions!$AV$6:$AV$17</c:f>
              <c:numCache>
                <c:formatCode>General</c:formatCode>
                <c:ptCount val="12"/>
              </c:numCache>
            </c:numRef>
          </c:val>
        </c:ser>
        <c:ser>
          <c:idx val="2"/>
          <c:order val="2"/>
          <c:tx>
            <c:strRef>
              <c:f>[pseudo_dissertation.xlsx]PARSEC_swaptions!$AW$5</c:f>
              <c:strCache>
                <c:ptCount val="1"/>
                <c:pt idx="0">
                  <c:v>1ms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[pseudo_dissertation.xlsx]PARSEC_swaptions!$AB$6:$AB$17</c:f>
              <c:strCache>
                <c:ptCount val="12"/>
                <c:pt idx="0">
                  <c:v>blacksc.</c:v>
                </c:pt>
                <c:pt idx="1">
                  <c:v>bodytr.</c:v>
                </c:pt>
                <c:pt idx="2">
                  <c:v>canneal</c:v>
                </c:pt>
                <c:pt idx="3">
                  <c:v>dedup</c:v>
                </c:pt>
                <c:pt idx="4">
                  <c:v>facesim</c:v>
                </c:pt>
                <c:pt idx="5">
                  <c:v>ferret</c:v>
                </c:pt>
                <c:pt idx="6">
                  <c:v>fluid.</c:v>
                </c:pt>
                <c:pt idx="7">
                  <c:v>freqmine</c:v>
                </c:pt>
                <c:pt idx="8">
                  <c:v>raytrace</c:v>
                </c:pt>
                <c:pt idx="9">
                  <c:v>stream.</c:v>
                </c:pt>
                <c:pt idx="10">
                  <c:v>vips</c:v>
                </c:pt>
                <c:pt idx="11">
                  <c:v>x264</c:v>
                </c:pt>
              </c:strCache>
            </c:strRef>
          </c:cat>
          <c:val>
            <c:numRef>
              <c:f>[pseudo_dissertation.xlsx]PARSEC_swaptions!$AW$6:$AW$17</c:f>
              <c:numCache>
                <c:formatCode>General</c:formatCode>
                <c:ptCount val="12"/>
              </c:numCache>
            </c:numRef>
          </c:val>
        </c:ser>
        <c:ser>
          <c:idx val="3"/>
          <c:order val="3"/>
          <c:tx>
            <c:strRef>
              <c:f>[pseudo_dissertation.xlsx]PARSEC_swaptions!$AX$5</c:f>
              <c:strCache>
                <c:ptCount val="1"/>
                <c:pt idx="0">
                  <c:v>0.1ms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[pseudo_dissertation.xlsx]PARSEC_swaptions!$AB$6:$AB$17</c:f>
              <c:strCache>
                <c:ptCount val="12"/>
                <c:pt idx="0">
                  <c:v>blacksc.</c:v>
                </c:pt>
                <c:pt idx="1">
                  <c:v>bodytr.</c:v>
                </c:pt>
                <c:pt idx="2">
                  <c:v>canneal</c:v>
                </c:pt>
                <c:pt idx="3">
                  <c:v>dedup</c:v>
                </c:pt>
                <c:pt idx="4">
                  <c:v>facesim</c:v>
                </c:pt>
                <c:pt idx="5">
                  <c:v>ferret</c:v>
                </c:pt>
                <c:pt idx="6">
                  <c:v>fluid.</c:v>
                </c:pt>
                <c:pt idx="7">
                  <c:v>freqmine</c:v>
                </c:pt>
                <c:pt idx="8">
                  <c:v>raytrace</c:v>
                </c:pt>
                <c:pt idx="9">
                  <c:v>stream.</c:v>
                </c:pt>
                <c:pt idx="10">
                  <c:v>vips</c:v>
                </c:pt>
                <c:pt idx="11">
                  <c:v>x264</c:v>
                </c:pt>
              </c:strCache>
            </c:strRef>
          </c:cat>
          <c:val>
            <c:numRef>
              <c:f>[pseudo_dissertation.xlsx]PARSEC_swaptions!$AX$6:$AX$17</c:f>
              <c:numCache>
                <c:formatCode>General</c:formatCode>
                <c:ptCount val="12"/>
                <c:pt idx="0">
                  <c:v>-9.8240745309314</c:v>
                </c:pt>
                <c:pt idx="1">
                  <c:v>0.628533378951999</c:v>
                </c:pt>
                <c:pt idx="2">
                  <c:v>13.35009861890558</c:v>
                </c:pt>
                <c:pt idx="3">
                  <c:v>59.39432729632503</c:v>
                </c:pt>
                <c:pt idx="4">
                  <c:v>-7.599852201477347</c:v>
                </c:pt>
                <c:pt idx="5">
                  <c:v>2.890991384708002</c:v>
                </c:pt>
                <c:pt idx="6">
                  <c:v>15.15395064843617</c:v>
                </c:pt>
                <c:pt idx="7">
                  <c:v>-15.38911116802237</c:v>
                </c:pt>
                <c:pt idx="8">
                  <c:v>0.528496263836132</c:v>
                </c:pt>
                <c:pt idx="9">
                  <c:v>-11.02808265635267</c:v>
                </c:pt>
                <c:pt idx="10">
                  <c:v>29.08409443783685</c:v>
                </c:pt>
                <c:pt idx="11">
                  <c:v>-49.26474052302333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68069760"/>
        <c:axId val="-2068074080"/>
      </c:barChart>
      <c:catAx>
        <c:axId val="-20680697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2068074080"/>
        <c:crosses val="autoZero"/>
        <c:auto val="1"/>
        <c:lblAlgn val="ctr"/>
        <c:lblOffset val="100"/>
        <c:noMultiLvlLbl val="0"/>
      </c:catAx>
      <c:valAx>
        <c:axId val="-2068074080"/>
        <c:scaling>
          <c:orientation val="minMax"/>
          <c:max val="80.0"/>
          <c:min val="-40.0"/>
        </c:scaling>
        <c:delete val="1"/>
        <c:axPos val="l"/>
        <c:numFmt formatCode="0" sourceLinked="0"/>
        <c:majorTickMark val="none"/>
        <c:minorTickMark val="none"/>
        <c:tickLblPos val="nextTo"/>
        <c:crossAx val="-2068069760"/>
        <c:crosses val="autoZero"/>
        <c:crossBetween val="between"/>
        <c:majorUnit val="20.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6074707009219"/>
          <c:y val="0.159199088327489"/>
          <c:w val="0.580043843320695"/>
          <c:h val="0.7172433082488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[pseudo_dissertation.xlsx]Mixed_2!$I$30</c:f>
              <c:strCache>
                <c:ptCount val="1"/>
                <c:pt idx="0">
                  <c:v>Throughput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[pseudo_dissertation.xlsx]Mixed_2!$J$29:$L$29</c:f>
              <c:strCache>
                <c:ptCount val="3"/>
                <c:pt idx="0">
                  <c:v>30ms</c:v>
                </c:pt>
                <c:pt idx="1">
                  <c:v>1ms</c:v>
                </c:pt>
                <c:pt idx="2">
                  <c:v>0.1ms</c:v>
                </c:pt>
              </c:strCache>
            </c:strRef>
          </c:cat>
          <c:val>
            <c:numRef>
              <c:f>[pseudo_dissertation.xlsx]Mixed_2!$J$30:$L$30</c:f>
              <c:numCache>
                <c:formatCode>General</c:formatCode>
                <c:ptCount val="3"/>
                <c:pt idx="0">
                  <c:v>318.91</c:v>
                </c:pt>
                <c:pt idx="1">
                  <c:v>664.23</c:v>
                </c:pt>
                <c:pt idx="2">
                  <c:v>934.8499999999999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86324896"/>
        <c:axId val="-1986350304"/>
      </c:barChart>
      <c:lineChart>
        <c:grouping val="standard"/>
        <c:varyColors val="0"/>
        <c:ser>
          <c:idx val="1"/>
          <c:order val="1"/>
          <c:tx>
            <c:strRef>
              <c:f>[pseudo_dissertation.xlsx]Mixed_2!$I$31</c:f>
              <c:strCache>
                <c:ptCount val="1"/>
                <c:pt idx="0">
                  <c:v>Jitters</c:v>
                </c:pt>
              </c:strCache>
            </c:strRef>
          </c:tx>
          <c:spPr>
            <a:ln w="60325" cap="flat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[pseudo_dissertation.xlsx]Mixed_2!$J$29:$L$29</c:f>
              <c:strCache>
                <c:ptCount val="3"/>
                <c:pt idx="0">
                  <c:v>30ms</c:v>
                </c:pt>
                <c:pt idx="1">
                  <c:v>1ms</c:v>
                </c:pt>
                <c:pt idx="2">
                  <c:v>0.1ms</c:v>
                </c:pt>
              </c:strCache>
            </c:strRef>
          </c:cat>
          <c:val>
            <c:numRef>
              <c:f>[pseudo_dissertation.xlsx]Mixed_2!$J$31:$L$31</c:f>
              <c:numCache>
                <c:formatCode>General</c:formatCode>
                <c:ptCount val="3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986318624"/>
        <c:axId val="-1986331184"/>
      </c:lineChart>
      <c:catAx>
        <c:axId val="-1986324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-1986350304"/>
        <c:crosses val="autoZero"/>
        <c:auto val="1"/>
        <c:lblAlgn val="ctr"/>
        <c:lblOffset val="100"/>
        <c:noMultiLvlLbl val="0"/>
      </c:catAx>
      <c:valAx>
        <c:axId val="-1986350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r>
                  <a:rPr lang="en-US"/>
                  <a:t>Throughput (Mbits/sec)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-1986324896"/>
        <c:crosses val="autoZero"/>
        <c:crossBetween val="between"/>
        <c:majorUnit val="200.0"/>
      </c:valAx>
      <c:valAx>
        <c:axId val="-1986331184"/>
        <c:scaling>
          <c:logBase val="10.0"/>
          <c:orientation val="minMax"/>
          <c:max val="10.0"/>
          <c:min val="0.1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r>
                  <a:rPr lang="en-US"/>
                  <a:t>Jitters(ms, logsacle)</a:t>
                </a:r>
              </a:p>
            </c:rich>
          </c:tx>
          <c:layout>
            <c:manualLayout>
              <c:xMode val="edge"/>
              <c:yMode val="edge"/>
              <c:x val="0.911379166666666"/>
              <c:y val="0.22867604166666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-1986318624"/>
        <c:crosses val="max"/>
        <c:crossBetween val="between"/>
      </c:valAx>
      <c:catAx>
        <c:axId val="-19863186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9863311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6074707009219"/>
          <c:y val="0.159199088327489"/>
          <c:w val="0.580043843320695"/>
          <c:h val="0.7172433082488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[pseudo_dissertation.xlsx]Mixed_2!$I$30</c:f>
              <c:strCache>
                <c:ptCount val="1"/>
                <c:pt idx="0">
                  <c:v>Throughput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[pseudo_dissertation.xlsx]Mixed_2!$O$29:$Q$29</c:f>
              <c:strCache>
                <c:ptCount val="3"/>
                <c:pt idx="0">
                  <c:v>30ms</c:v>
                </c:pt>
                <c:pt idx="1">
                  <c:v>1ms</c:v>
                </c:pt>
                <c:pt idx="2">
                  <c:v>0.1ms</c:v>
                </c:pt>
              </c:strCache>
            </c:strRef>
          </c:cat>
          <c:val>
            <c:numRef>
              <c:f>[pseudo_dissertation.xlsx]Mixed_2!$O$30:$Q$30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86249232"/>
        <c:axId val="-1986246304"/>
      </c:barChart>
      <c:lineChart>
        <c:grouping val="standard"/>
        <c:varyColors val="0"/>
        <c:ser>
          <c:idx val="1"/>
          <c:order val="1"/>
          <c:tx>
            <c:strRef>
              <c:f>[pseudo_dissertation.xlsx]Mixed_2!$I$31</c:f>
              <c:strCache>
                <c:ptCount val="1"/>
                <c:pt idx="0">
                  <c:v>Jitters</c:v>
                </c:pt>
              </c:strCache>
            </c:strRef>
          </c:tx>
          <c:spPr>
            <a:ln w="63500" cap="flat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[pseudo_dissertation.xlsx]Mixed_2!$O$29:$Q$29</c:f>
              <c:strCache>
                <c:ptCount val="3"/>
                <c:pt idx="0">
                  <c:v>30ms</c:v>
                </c:pt>
                <c:pt idx="1">
                  <c:v>1ms</c:v>
                </c:pt>
                <c:pt idx="2">
                  <c:v>0.1ms</c:v>
                </c:pt>
              </c:strCache>
            </c:strRef>
          </c:cat>
          <c:val>
            <c:numRef>
              <c:f>[pseudo_dissertation.xlsx]Mixed_2!$O$31:$Q$31</c:f>
              <c:numCache>
                <c:formatCode>General</c:formatCode>
                <c:ptCount val="3"/>
                <c:pt idx="0">
                  <c:v>5.83</c:v>
                </c:pt>
                <c:pt idx="1">
                  <c:v>1.23</c:v>
                </c:pt>
                <c:pt idx="2">
                  <c:v>0.25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986240288"/>
        <c:axId val="-1986242960"/>
      </c:lineChart>
      <c:catAx>
        <c:axId val="-19862492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986246304"/>
        <c:crosses val="autoZero"/>
        <c:auto val="1"/>
        <c:lblAlgn val="ctr"/>
        <c:lblOffset val="100"/>
        <c:noMultiLvlLbl val="0"/>
      </c:catAx>
      <c:valAx>
        <c:axId val="-1986246304"/>
        <c:scaling>
          <c:logBase val="10.0"/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1986249232"/>
        <c:crosses val="autoZero"/>
        <c:crossBetween val="between"/>
        <c:majorUnit val="200.0"/>
      </c:valAx>
      <c:valAx>
        <c:axId val="-1986242960"/>
        <c:scaling>
          <c:logBase val="10.0"/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-1986240288"/>
        <c:crosses val="max"/>
        <c:crossBetween val="between"/>
      </c:valAx>
      <c:catAx>
        <c:axId val="-19862402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98624296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794097222222"/>
          <c:y val="0.169933333333333"/>
          <c:w val="0.872097106481482"/>
          <c:h val="0.5240602777777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[pseudo_dissertation.xlsx]Cache_isolation!$C$22</c:f>
              <c:strCache>
                <c:ptCount val="1"/>
                <c:pt idx="0">
                  <c:v>1ms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[pseudo_dissertation.xlsx]Cache_isolation!$B$23:$B$38</c:f>
              <c:strCache>
                <c:ptCount val="16"/>
                <c:pt idx="0">
                  <c:v>bzip2</c:v>
                </c:pt>
                <c:pt idx="1">
                  <c:v>gcc</c:v>
                </c:pt>
                <c:pt idx="2">
                  <c:v>mcf</c:v>
                </c:pt>
                <c:pt idx="3">
                  <c:v>sjeng</c:v>
                </c:pt>
                <c:pt idx="4">
                  <c:v>h264ref</c:v>
                </c:pt>
                <c:pt idx="5">
                  <c:v>omnetpp</c:v>
                </c:pt>
                <c:pt idx="6">
                  <c:v>astar</c:v>
                </c:pt>
                <c:pt idx="7">
                  <c:v>xalancbmk</c:v>
                </c:pt>
                <c:pt idx="8">
                  <c:v>milc</c:v>
                </c:pt>
                <c:pt idx="9">
                  <c:v>cactusADM</c:v>
                </c:pt>
                <c:pt idx="10">
                  <c:v>lelie3d</c:v>
                </c:pt>
                <c:pt idx="11">
                  <c:v>namd</c:v>
                </c:pt>
                <c:pt idx="12">
                  <c:v>soplex</c:v>
                </c:pt>
                <c:pt idx="13">
                  <c:v>povray</c:v>
                </c:pt>
                <c:pt idx="14">
                  <c:v>GemsFDTD</c:v>
                </c:pt>
                <c:pt idx="15">
                  <c:v>lbm</c:v>
                </c:pt>
              </c:strCache>
            </c:strRef>
          </c:cat>
          <c:val>
            <c:numRef>
              <c:f>[pseudo_dissertation.xlsx]Cache_isolation!$C$23:$C$38</c:f>
              <c:numCache>
                <c:formatCode>General</c:formatCode>
                <c:ptCount val="16"/>
                <c:pt idx="0">
                  <c:v>142.86</c:v>
                </c:pt>
                <c:pt idx="1">
                  <c:v>124.37</c:v>
                </c:pt>
                <c:pt idx="2">
                  <c:v>109.66</c:v>
                </c:pt>
                <c:pt idx="3">
                  <c:v>112.99</c:v>
                </c:pt>
                <c:pt idx="4">
                  <c:v>111.93</c:v>
                </c:pt>
                <c:pt idx="5">
                  <c:v>127.91</c:v>
                </c:pt>
                <c:pt idx="6">
                  <c:v>116.44</c:v>
                </c:pt>
                <c:pt idx="7">
                  <c:v>125.38</c:v>
                </c:pt>
                <c:pt idx="8">
                  <c:v>104.08</c:v>
                </c:pt>
                <c:pt idx="9">
                  <c:v>105.34</c:v>
                </c:pt>
                <c:pt idx="10">
                  <c:v>107.35</c:v>
                </c:pt>
                <c:pt idx="11">
                  <c:v>106.72</c:v>
                </c:pt>
                <c:pt idx="12">
                  <c:v>114.63</c:v>
                </c:pt>
                <c:pt idx="13">
                  <c:v>110.92</c:v>
                </c:pt>
                <c:pt idx="14">
                  <c:v>107.44</c:v>
                </c:pt>
                <c:pt idx="15">
                  <c:v>109.57</c:v>
                </c:pt>
              </c:numCache>
            </c:numRef>
          </c:val>
        </c:ser>
        <c:ser>
          <c:idx val="1"/>
          <c:order val="1"/>
          <c:tx>
            <c:strRef>
              <c:f>[pseudo_dissertation.xlsx]Cache_isolation!$D$22</c:f>
              <c:strCache>
                <c:ptCount val="1"/>
                <c:pt idx="0">
                  <c:v>1ms w/ cache isolation*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[pseudo_dissertation.xlsx]Cache_isolation!$B$23:$B$38</c:f>
              <c:strCache>
                <c:ptCount val="16"/>
                <c:pt idx="0">
                  <c:v>bzip2</c:v>
                </c:pt>
                <c:pt idx="1">
                  <c:v>gcc</c:v>
                </c:pt>
                <c:pt idx="2">
                  <c:v>mcf</c:v>
                </c:pt>
                <c:pt idx="3">
                  <c:v>sjeng</c:v>
                </c:pt>
                <c:pt idx="4">
                  <c:v>h264ref</c:v>
                </c:pt>
                <c:pt idx="5">
                  <c:v>omnetpp</c:v>
                </c:pt>
                <c:pt idx="6">
                  <c:v>astar</c:v>
                </c:pt>
                <c:pt idx="7">
                  <c:v>xalancbmk</c:v>
                </c:pt>
                <c:pt idx="8">
                  <c:v>milc</c:v>
                </c:pt>
                <c:pt idx="9">
                  <c:v>cactusADM</c:v>
                </c:pt>
                <c:pt idx="10">
                  <c:v>lelie3d</c:v>
                </c:pt>
                <c:pt idx="11">
                  <c:v>namd</c:v>
                </c:pt>
                <c:pt idx="12">
                  <c:v>soplex</c:v>
                </c:pt>
                <c:pt idx="13">
                  <c:v>povray</c:v>
                </c:pt>
                <c:pt idx="14">
                  <c:v>GemsFDTD</c:v>
                </c:pt>
                <c:pt idx="15">
                  <c:v>lbm</c:v>
                </c:pt>
              </c:strCache>
            </c:strRef>
          </c:cat>
          <c:val>
            <c:numRef>
              <c:f>[pseudo_dissertation.xlsx]Cache_isolation!$D$23:$D$38</c:f>
              <c:numCache>
                <c:formatCode>General</c:formatCode>
                <c:ptCount val="16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11271984"/>
        <c:axId val="-2011880704"/>
      </c:barChart>
      <c:catAx>
        <c:axId val="-201127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-2011880704"/>
        <c:crosses val="autoZero"/>
        <c:auto val="1"/>
        <c:lblAlgn val="ctr"/>
        <c:lblOffset val="100"/>
        <c:noMultiLvlLbl val="0"/>
      </c:catAx>
      <c:valAx>
        <c:axId val="-2011880704"/>
        <c:scaling>
          <c:orientation val="minMax"/>
          <c:max val="150.0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r>
                  <a:rPr lang="en-US"/>
                  <a:t>Normalized runtime (%)</a:t>
                </a:r>
              </a:p>
            </c:rich>
          </c:tx>
          <c:layout>
            <c:manualLayout>
              <c:xMode val="edge"/>
              <c:yMode val="edge"/>
              <c:x val="0.0117216117216117"/>
              <c:y val="0.10044198079763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-201127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19352893518519"/>
          <c:y val="0.0493888888888889"/>
          <c:w val="0.836359259259259"/>
          <c:h val="0.08862416666666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794097222222"/>
          <c:y val="0.169933333333333"/>
          <c:w val="0.872097106481482"/>
          <c:h val="0.5240602777777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[pseudo_dissertation.xlsx]Cache_isolation!$C$22</c:f>
              <c:strCache>
                <c:ptCount val="1"/>
                <c:pt idx="0">
                  <c:v>1ms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[pseudo_dissertation.xlsx]Cache_isolation!$B$42:$B$57</c:f>
              <c:strCache>
                <c:ptCount val="16"/>
                <c:pt idx="0">
                  <c:v>bzip2</c:v>
                </c:pt>
                <c:pt idx="1">
                  <c:v>gcc</c:v>
                </c:pt>
                <c:pt idx="2">
                  <c:v>mcf</c:v>
                </c:pt>
                <c:pt idx="3">
                  <c:v>sjeng</c:v>
                </c:pt>
                <c:pt idx="4">
                  <c:v>h264ref</c:v>
                </c:pt>
                <c:pt idx="5">
                  <c:v>omnetpp</c:v>
                </c:pt>
                <c:pt idx="6">
                  <c:v>astar</c:v>
                </c:pt>
                <c:pt idx="7">
                  <c:v>xalancbmk</c:v>
                </c:pt>
                <c:pt idx="8">
                  <c:v>milc</c:v>
                </c:pt>
                <c:pt idx="9">
                  <c:v>cactusADM</c:v>
                </c:pt>
                <c:pt idx="10">
                  <c:v>lelie3d</c:v>
                </c:pt>
                <c:pt idx="11">
                  <c:v>namd</c:v>
                </c:pt>
                <c:pt idx="12">
                  <c:v>soplex</c:v>
                </c:pt>
                <c:pt idx="13">
                  <c:v>povray</c:v>
                </c:pt>
                <c:pt idx="14">
                  <c:v>GemsFDTD</c:v>
                </c:pt>
                <c:pt idx="15">
                  <c:v>lbm</c:v>
                </c:pt>
              </c:strCache>
            </c:strRef>
          </c:cat>
          <c:val>
            <c:numRef>
              <c:f>[pseudo_dissertation.xlsx]Cache_isolation!$C$42:$C$57</c:f>
              <c:numCache>
                <c:formatCode>General</c:formatCode>
                <c:ptCount val="16"/>
              </c:numCache>
            </c:numRef>
          </c:val>
        </c:ser>
        <c:ser>
          <c:idx val="1"/>
          <c:order val="1"/>
          <c:tx>
            <c:strRef>
              <c:f>[pseudo_dissertation.xlsx]Cache_isolation!$D$22</c:f>
              <c:strCache>
                <c:ptCount val="1"/>
                <c:pt idx="0">
                  <c:v>1ms w/ cache isolation*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[pseudo_dissertation.xlsx]Cache_isolation!$B$42:$B$57</c:f>
              <c:strCache>
                <c:ptCount val="16"/>
                <c:pt idx="0">
                  <c:v>bzip2</c:v>
                </c:pt>
                <c:pt idx="1">
                  <c:v>gcc</c:v>
                </c:pt>
                <c:pt idx="2">
                  <c:v>mcf</c:v>
                </c:pt>
                <c:pt idx="3">
                  <c:v>sjeng</c:v>
                </c:pt>
                <c:pt idx="4">
                  <c:v>h264ref</c:v>
                </c:pt>
                <c:pt idx="5">
                  <c:v>omnetpp</c:v>
                </c:pt>
                <c:pt idx="6">
                  <c:v>astar</c:v>
                </c:pt>
                <c:pt idx="7">
                  <c:v>xalancbmk</c:v>
                </c:pt>
                <c:pt idx="8">
                  <c:v>milc</c:v>
                </c:pt>
                <c:pt idx="9">
                  <c:v>cactusADM</c:v>
                </c:pt>
                <c:pt idx="10">
                  <c:v>lelie3d</c:v>
                </c:pt>
                <c:pt idx="11">
                  <c:v>namd</c:v>
                </c:pt>
                <c:pt idx="12">
                  <c:v>soplex</c:v>
                </c:pt>
                <c:pt idx="13">
                  <c:v>povray</c:v>
                </c:pt>
                <c:pt idx="14">
                  <c:v>GemsFDTD</c:v>
                </c:pt>
                <c:pt idx="15">
                  <c:v>lbm</c:v>
                </c:pt>
              </c:strCache>
            </c:strRef>
          </c:cat>
          <c:val>
            <c:numRef>
              <c:f>[pseudo_dissertation.xlsx]Cache_isolation!$D$42:$D$57</c:f>
              <c:numCache>
                <c:formatCode>General</c:formatCode>
                <c:ptCount val="16"/>
                <c:pt idx="0">
                  <c:v>115.65</c:v>
                </c:pt>
                <c:pt idx="1">
                  <c:v>112.34</c:v>
                </c:pt>
                <c:pt idx="2">
                  <c:v>105.68</c:v>
                </c:pt>
                <c:pt idx="3">
                  <c:v>102.6</c:v>
                </c:pt>
                <c:pt idx="4">
                  <c:v>102.27</c:v>
                </c:pt>
                <c:pt idx="5">
                  <c:v>118.6</c:v>
                </c:pt>
                <c:pt idx="6">
                  <c:v>105.48</c:v>
                </c:pt>
                <c:pt idx="7">
                  <c:v>114.26</c:v>
                </c:pt>
                <c:pt idx="8">
                  <c:v>102.72</c:v>
                </c:pt>
                <c:pt idx="9">
                  <c:v>103.05</c:v>
                </c:pt>
                <c:pt idx="10">
                  <c:v>106.62</c:v>
                </c:pt>
                <c:pt idx="11">
                  <c:v>101.68</c:v>
                </c:pt>
                <c:pt idx="12">
                  <c:v>109.18</c:v>
                </c:pt>
                <c:pt idx="13">
                  <c:v>102.64</c:v>
                </c:pt>
                <c:pt idx="14">
                  <c:v>105.79</c:v>
                </c:pt>
                <c:pt idx="15">
                  <c:v>105.22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06229232"/>
        <c:axId val="-2006959392"/>
      </c:barChart>
      <c:catAx>
        <c:axId val="-20062292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2006959392"/>
        <c:crosses val="autoZero"/>
        <c:auto val="1"/>
        <c:lblAlgn val="ctr"/>
        <c:lblOffset val="100"/>
        <c:noMultiLvlLbl val="0"/>
      </c:catAx>
      <c:valAx>
        <c:axId val="-2006959392"/>
        <c:scaling>
          <c:orientation val="minMax"/>
          <c:max val="150.0"/>
          <c:min val="0.0"/>
        </c:scaling>
        <c:delete val="1"/>
        <c:axPos val="l"/>
        <c:numFmt formatCode="General" sourceLinked="1"/>
        <c:majorTickMark val="none"/>
        <c:minorTickMark val="none"/>
        <c:tickLblPos val="nextTo"/>
        <c:crossAx val="-200622923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egendEntry>
        <c:idx val="0"/>
        <c:delete val="1"/>
      </c:legendEntry>
      <c:layout>
        <c:manualLayout>
          <c:xMode val="edge"/>
          <c:yMode val="edge"/>
          <c:x val="0.156100578703704"/>
          <c:y val="0.0493888888888889"/>
          <c:w val="0.836359259259259"/>
          <c:h val="0.08862416666666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ctx_overhead!$J$4</c:f>
              <c:strCache>
                <c:ptCount val="1"/>
                <c:pt idx="0">
                  <c:v>30ms</c:v>
                </c:pt>
              </c:strCache>
            </c:strRef>
          </c:tx>
          <c:spPr>
            <a:solidFill>
              <a:schemeClr val="tx2">
                <a:alpha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18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22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25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29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32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36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39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43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46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5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53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</c:dPt>
          <c:cat>
            <c:multiLvlStrRef>
              <c:f>ctx_overhead!$H$26:$I$80</c:f>
              <c:multiLvlStrCache>
                <c:ptCount val="54"/>
                <c:lvl>
                  <c:pt idx="1">
                    <c:v>omnetpp</c:v>
                  </c:pt>
                  <c:pt idx="4">
                    <c:v>gcc</c:v>
                  </c:pt>
                  <c:pt idx="8">
                    <c:v>astar</c:v>
                  </c:pt>
                  <c:pt idx="11">
                    <c:v>xalancbmk</c:v>
                  </c:pt>
                  <c:pt idx="15">
                    <c:v>bzip2</c:v>
                  </c:pt>
                  <c:pt idx="18">
                    <c:v>soplex</c:v>
                  </c:pt>
                  <c:pt idx="22">
                    <c:v>gcc</c:v>
                  </c:pt>
                  <c:pt idx="25">
                    <c:v>libquantum</c:v>
                  </c:pt>
                  <c:pt idx="29">
                    <c:v>bzip2</c:v>
                  </c:pt>
                  <c:pt idx="32">
                    <c:v>libquantum</c:v>
                  </c:pt>
                  <c:pt idx="36">
                    <c:v>omnetpp</c:v>
                  </c:pt>
                  <c:pt idx="39">
                    <c:v>libquantum</c:v>
                  </c:pt>
                  <c:pt idx="43">
                    <c:v>astar</c:v>
                  </c:pt>
                  <c:pt idx="46">
                    <c:v>libquantum</c:v>
                  </c:pt>
                  <c:pt idx="50">
                    <c:v>xalancbmk</c:v>
                  </c:pt>
                  <c:pt idx="53">
                    <c:v>libquantum</c:v>
                  </c:pt>
                </c:lvl>
                <c:lvl>
                  <c:pt idx="0">
                    <c:v>Mix9</c:v>
                  </c:pt>
                  <c:pt idx="7">
                    <c:v>Mix10</c:v>
                  </c:pt>
                  <c:pt idx="14">
                    <c:v>Mix11</c:v>
                  </c:pt>
                  <c:pt idx="21">
                    <c:v>Mix12</c:v>
                  </c:pt>
                  <c:pt idx="28">
                    <c:v>Mix13</c:v>
                  </c:pt>
                  <c:pt idx="35">
                    <c:v>Mix14</c:v>
                  </c:pt>
                  <c:pt idx="42">
                    <c:v>Mix15</c:v>
                  </c:pt>
                  <c:pt idx="49">
                    <c:v>Mix16</c:v>
                  </c:pt>
                </c:lvl>
              </c:multiLvlStrCache>
            </c:multiLvlStrRef>
          </c:cat>
          <c:val>
            <c:numRef>
              <c:f>ctx_overhead!$J$26:$J$80</c:f>
              <c:numCache>
                <c:formatCode>General</c:formatCode>
                <c:ptCount val="55"/>
                <c:pt idx="1">
                  <c:v>53.06</c:v>
                </c:pt>
                <c:pt idx="4">
                  <c:v>73.22</c:v>
                </c:pt>
                <c:pt idx="8">
                  <c:v>73.22</c:v>
                </c:pt>
                <c:pt idx="11">
                  <c:v>95.9</c:v>
                </c:pt>
                <c:pt idx="15">
                  <c:v>95.06</c:v>
                </c:pt>
                <c:pt idx="18">
                  <c:v>57.41</c:v>
                </c:pt>
                <c:pt idx="22">
                  <c:v>73.66999999999998</c:v>
                </c:pt>
                <c:pt idx="25">
                  <c:v>32.99</c:v>
                </c:pt>
                <c:pt idx="29">
                  <c:v>95.07</c:v>
                </c:pt>
                <c:pt idx="32">
                  <c:v>33.07</c:v>
                </c:pt>
                <c:pt idx="36">
                  <c:v>53.13</c:v>
                </c:pt>
                <c:pt idx="39">
                  <c:v>32.83</c:v>
                </c:pt>
                <c:pt idx="43">
                  <c:v>95.58</c:v>
                </c:pt>
                <c:pt idx="46">
                  <c:v>32.89</c:v>
                </c:pt>
                <c:pt idx="50">
                  <c:v>95.69</c:v>
                </c:pt>
                <c:pt idx="53">
                  <c:v>32.87</c:v>
                </c:pt>
              </c:numCache>
            </c:numRef>
          </c:val>
        </c:ser>
        <c:ser>
          <c:idx val="1"/>
          <c:order val="1"/>
          <c:tx>
            <c:strRef>
              <c:f>ctx_overhead!$K$4</c:f>
              <c:strCache>
                <c:ptCount val="1"/>
                <c:pt idx="0">
                  <c:v>1ms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ctx_overhead!$H$26:$I$80</c:f>
              <c:multiLvlStrCache>
                <c:ptCount val="54"/>
                <c:lvl>
                  <c:pt idx="1">
                    <c:v>omnetpp</c:v>
                  </c:pt>
                  <c:pt idx="4">
                    <c:v>gcc</c:v>
                  </c:pt>
                  <c:pt idx="8">
                    <c:v>astar</c:v>
                  </c:pt>
                  <c:pt idx="11">
                    <c:v>xalancbmk</c:v>
                  </c:pt>
                  <c:pt idx="15">
                    <c:v>bzip2</c:v>
                  </c:pt>
                  <c:pt idx="18">
                    <c:v>soplex</c:v>
                  </c:pt>
                  <c:pt idx="22">
                    <c:v>gcc</c:v>
                  </c:pt>
                  <c:pt idx="25">
                    <c:v>libquantum</c:v>
                  </c:pt>
                  <c:pt idx="29">
                    <c:v>bzip2</c:v>
                  </c:pt>
                  <c:pt idx="32">
                    <c:v>libquantum</c:v>
                  </c:pt>
                  <c:pt idx="36">
                    <c:v>omnetpp</c:v>
                  </c:pt>
                  <c:pt idx="39">
                    <c:v>libquantum</c:v>
                  </c:pt>
                  <c:pt idx="43">
                    <c:v>astar</c:v>
                  </c:pt>
                  <c:pt idx="46">
                    <c:v>libquantum</c:v>
                  </c:pt>
                  <c:pt idx="50">
                    <c:v>xalancbmk</c:v>
                  </c:pt>
                  <c:pt idx="53">
                    <c:v>libquantum</c:v>
                  </c:pt>
                </c:lvl>
                <c:lvl>
                  <c:pt idx="0">
                    <c:v>Mix9</c:v>
                  </c:pt>
                  <c:pt idx="7">
                    <c:v>Mix10</c:v>
                  </c:pt>
                  <c:pt idx="14">
                    <c:v>Mix11</c:v>
                  </c:pt>
                  <c:pt idx="21">
                    <c:v>Mix12</c:v>
                  </c:pt>
                  <c:pt idx="28">
                    <c:v>Mix13</c:v>
                  </c:pt>
                  <c:pt idx="35">
                    <c:v>Mix14</c:v>
                  </c:pt>
                  <c:pt idx="42">
                    <c:v>Mix15</c:v>
                  </c:pt>
                  <c:pt idx="49">
                    <c:v>Mix16</c:v>
                  </c:pt>
                </c:lvl>
              </c:multiLvlStrCache>
            </c:multiLvlStrRef>
          </c:cat>
          <c:val>
            <c:numRef>
              <c:f>ctx_overhead!$K$26:$K$80</c:f>
              <c:numCache>
                <c:formatCode>General</c:formatCode>
                <c:ptCount val="55"/>
                <c:pt idx="2">
                  <c:v>53.7</c:v>
                </c:pt>
                <c:pt idx="5">
                  <c:v>74.66999999999998</c:v>
                </c:pt>
                <c:pt idx="9">
                  <c:v>74.66999999999998</c:v>
                </c:pt>
                <c:pt idx="12">
                  <c:v>99.33</c:v>
                </c:pt>
                <c:pt idx="16">
                  <c:v>95.85</c:v>
                </c:pt>
                <c:pt idx="19">
                  <c:v>57.75</c:v>
                </c:pt>
                <c:pt idx="23">
                  <c:v>74.45</c:v>
                </c:pt>
                <c:pt idx="26">
                  <c:v>32.91</c:v>
                </c:pt>
                <c:pt idx="30">
                  <c:v>95.88</c:v>
                </c:pt>
                <c:pt idx="33">
                  <c:v>32.98</c:v>
                </c:pt>
                <c:pt idx="37">
                  <c:v>53.64</c:v>
                </c:pt>
                <c:pt idx="40">
                  <c:v>32.92</c:v>
                </c:pt>
                <c:pt idx="44">
                  <c:v>95.32</c:v>
                </c:pt>
                <c:pt idx="47">
                  <c:v>32.94</c:v>
                </c:pt>
                <c:pt idx="51">
                  <c:v>99.77</c:v>
                </c:pt>
                <c:pt idx="54">
                  <c:v>32.96</c:v>
                </c:pt>
              </c:numCache>
            </c:numRef>
          </c:val>
        </c:ser>
        <c:ser>
          <c:idx val="2"/>
          <c:order val="2"/>
          <c:tx>
            <c:strRef>
              <c:f>ctx_overhead!$L$4</c:f>
              <c:strCache>
                <c:ptCount val="1"/>
                <c:pt idx="0">
                  <c:v>Cache overheads (%)</c:v>
                </c:pt>
              </c:strCache>
            </c:strRef>
          </c:tx>
          <c:spPr>
            <a:pattFill prst="pct70">
              <a:fgClr>
                <a:schemeClr val="accent3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ctx_overhead!$H$26:$I$80</c:f>
              <c:multiLvlStrCache>
                <c:ptCount val="54"/>
                <c:lvl>
                  <c:pt idx="1">
                    <c:v>omnetpp</c:v>
                  </c:pt>
                  <c:pt idx="4">
                    <c:v>gcc</c:v>
                  </c:pt>
                  <c:pt idx="8">
                    <c:v>astar</c:v>
                  </c:pt>
                  <c:pt idx="11">
                    <c:v>xalancbmk</c:v>
                  </c:pt>
                  <c:pt idx="15">
                    <c:v>bzip2</c:v>
                  </c:pt>
                  <c:pt idx="18">
                    <c:v>soplex</c:v>
                  </c:pt>
                  <c:pt idx="22">
                    <c:v>gcc</c:v>
                  </c:pt>
                  <c:pt idx="25">
                    <c:v>libquantum</c:v>
                  </c:pt>
                  <c:pt idx="29">
                    <c:v>bzip2</c:v>
                  </c:pt>
                  <c:pt idx="32">
                    <c:v>libquantum</c:v>
                  </c:pt>
                  <c:pt idx="36">
                    <c:v>omnetpp</c:v>
                  </c:pt>
                  <c:pt idx="39">
                    <c:v>libquantum</c:v>
                  </c:pt>
                  <c:pt idx="43">
                    <c:v>astar</c:v>
                  </c:pt>
                  <c:pt idx="46">
                    <c:v>libquantum</c:v>
                  </c:pt>
                  <c:pt idx="50">
                    <c:v>xalancbmk</c:v>
                  </c:pt>
                  <c:pt idx="53">
                    <c:v>libquantum</c:v>
                  </c:pt>
                </c:lvl>
                <c:lvl>
                  <c:pt idx="0">
                    <c:v>Mix9</c:v>
                  </c:pt>
                  <c:pt idx="7">
                    <c:v>Mix10</c:v>
                  </c:pt>
                  <c:pt idx="14">
                    <c:v>Mix11</c:v>
                  </c:pt>
                  <c:pt idx="21">
                    <c:v>Mix12</c:v>
                  </c:pt>
                  <c:pt idx="28">
                    <c:v>Mix13</c:v>
                  </c:pt>
                  <c:pt idx="35">
                    <c:v>Mix14</c:v>
                  </c:pt>
                  <c:pt idx="42">
                    <c:v>Mix15</c:v>
                  </c:pt>
                  <c:pt idx="49">
                    <c:v>Mix16</c:v>
                  </c:pt>
                </c:lvl>
              </c:multiLvlStrCache>
            </c:multiLvlStrRef>
          </c:cat>
          <c:val>
            <c:numRef>
              <c:f>ctx_overhead!$L$26:$L$80</c:f>
              <c:numCache>
                <c:formatCode>General</c:formatCode>
                <c:ptCount val="55"/>
                <c:pt idx="1">
                  <c:v>46.94</c:v>
                </c:pt>
                <c:pt idx="2">
                  <c:v>50.89</c:v>
                </c:pt>
                <c:pt idx="4">
                  <c:v>26.78</c:v>
                </c:pt>
                <c:pt idx="5">
                  <c:v>35.12000000000001</c:v>
                </c:pt>
                <c:pt idx="8">
                  <c:v>26.78</c:v>
                </c:pt>
                <c:pt idx="9">
                  <c:v>35.12000000000001</c:v>
                </c:pt>
                <c:pt idx="11">
                  <c:v>4.099999999999994</c:v>
                </c:pt>
                <c:pt idx="12">
                  <c:v>26.12999999999999</c:v>
                </c:pt>
                <c:pt idx="15">
                  <c:v>4.939999999999998</c:v>
                </c:pt>
                <c:pt idx="16">
                  <c:v>19.14</c:v>
                </c:pt>
                <c:pt idx="18">
                  <c:v>42.59</c:v>
                </c:pt>
                <c:pt idx="19">
                  <c:v>55.06</c:v>
                </c:pt>
                <c:pt idx="22">
                  <c:v>26.33</c:v>
                </c:pt>
                <c:pt idx="23">
                  <c:v>36.77000000000001</c:v>
                </c:pt>
                <c:pt idx="25">
                  <c:v>67.01</c:v>
                </c:pt>
                <c:pt idx="26">
                  <c:v>66.48</c:v>
                </c:pt>
                <c:pt idx="29">
                  <c:v>4.930000000000007</c:v>
                </c:pt>
                <c:pt idx="30">
                  <c:v>19.81000000000001</c:v>
                </c:pt>
                <c:pt idx="32">
                  <c:v>66.93</c:v>
                </c:pt>
                <c:pt idx="33">
                  <c:v>66.91</c:v>
                </c:pt>
                <c:pt idx="36">
                  <c:v>46.87</c:v>
                </c:pt>
                <c:pt idx="37">
                  <c:v>57.52</c:v>
                </c:pt>
                <c:pt idx="39">
                  <c:v>67.16999999999998</c:v>
                </c:pt>
                <c:pt idx="40">
                  <c:v>66.49</c:v>
                </c:pt>
                <c:pt idx="43">
                  <c:v>4.420000000000002</c:v>
                </c:pt>
                <c:pt idx="44">
                  <c:v>42.45000000000001</c:v>
                </c:pt>
                <c:pt idx="46">
                  <c:v>67.11</c:v>
                </c:pt>
                <c:pt idx="47">
                  <c:v>66.92</c:v>
                </c:pt>
                <c:pt idx="50">
                  <c:v>4.310000000000001</c:v>
                </c:pt>
                <c:pt idx="51">
                  <c:v>42.03000000000002</c:v>
                </c:pt>
                <c:pt idx="53">
                  <c:v>67.13</c:v>
                </c:pt>
                <c:pt idx="54">
                  <c:v>66.47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-1986759712"/>
        <c:axId val="-1986490768"/>
      </c:barChart>
      <c:catAx>
        <c:axId val="-198675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-1986490768"/>
        <c:crosses val="autoZero"/>
        <c:auto val="1"/>
        <c:lblAlgn val="ctr"/>
        <c:lblOffset val="100"/>
        <c:noMultiLvlLbl val="0"/>
      </c:catAx>
      <c:valAx>
        <c:axId val="-1986490768"/>
        <c:scaling>
          <c:orientation val="minMax"/>
          <c:max val="14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r>
                  <a:rPr lang="en-US">
                    <a:solidFill>
                      <a:schemeClr val="tx1"/>
                    </a:solidFill>
                  </a:rPr>
                  <a:t>Normalized CPI (%)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-1986759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150525"/>
          <c:y val="0.0388055555555556"/>
          <c:w val="0.590176736111111"/>
          <c:h val="0.1054755555555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166435185185"/>
          <c:y val="0.149476944444444"/>
          <c:w val="0.879664583333333"/>
          <c:h val="0.6389852777777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[pseudo_dissertation.xlsx]perf.2spec!$D$2</c:f>
              <c:strCache>
                <c:ptCount val="1"/>
                <c:pt idx="0">
                  <c:v>1ms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[pseudo_dissertation.xlsx]perf.2spec!$B$23:$C$32</c:f>
              <c:multiLvlStrCache>
                <c:ptCount val="10"/>
                <c:lvl>
                  <c:pt idx="0">
                    <c:v>gcc</c:v>
                  </c:pt>
                  <c:pt idx="1">
                    <c:v>libquan.</c:v>
                  </c:pt>
                  <c:pt idx="2">
                    <c:v>bzip2</c:v>
                  </c:pt>
                  <c:pt idx="3">
                    <c:v>libquan.</c:v>
                  </c:pt>
                  <c:pt idx="4">
                    <c:v>omnetpp</c:v>
                  </c:pt>
                  <c:pt idx="5">
                    <c:v>libquan.</c:v>
                  </c:pt>
                  <c:pt idx="6">
                    <c:v>astar</c:v>
                  </c:pt>
                  <c:pt idx="7">
                    <c:v>libquan.</c:v>
                  </c:pt>
                  <c:pt idx="8">
                    <c:v>xalan.</c:v>
                  </c:pt>
                  <c:pt idx="9">
                    <c:v>libquan.</c:v>
                  </c:pt>
                </c:lvl>
                <c:lvl>
                  <c:pt idx="0">
                    <c:v>Mix12</c:v>
                  </c:pt>
                  <c:pt idx="2">
                    <c:v>Mix13</c:v>
                  </c:pt>
                  <c:pt idx="4">
                    <c:v>Mix14</c:v>
                  </c:pt>
                  <c:pt idx="6">
                    <c:v>Mix15</c:v>
                  </c:pt>
                  <c:pt idx="8">
                    <c:v>Mix16</c:v>
                  </c:pt>
                </c:lvl>
              </c:multiLvlStrCache>
            </c:multiLvlStrRef>
          </c:cat>
          <c:val>
            <c:numRef>
              <c:f>[pseudo_dissertation.xlsx]perf.2spec!$D$23:$D$32</c:f>
              <c:numCache>
                <c:formatCode>General</c:formatCode>
                <c:ptCount val="10"/>
                <c:pt idx="0">
                  <c:v>111.22</c:v>
                </c:pt>
                <c:pt idx="1">
                  <c:v>99.39</c:v>
                </c:pt>
                <c:pt idx="2">
                  <c:v>115.69</c:v>
                </c:pt>
                <c:pt idx="3">
                  <c:v>99.89</c:v>
                </c:pt>
                <c:pt idx="4">
                  <c:v>111.16</c:v>
                </c:pt>
                <c:pt idx="5">
                  <c:v>99.41</c:v>
                </c:pt>
                <c:pt idx="6">
                  <c:v>137.77</c:v>
                </c:pt>
                <c:pt idx="7">
                  <c:v>99.86</c:v>
                </c:pt>
                <c:pt idx="8">
                  <c:v>141.8</c:v>
                </c:pt>
                <c:pt idx="9">
                  <c:v>99.43</c:v>
                </c:pt>
              </c:numCache>
            </c:numRef>
          </c:val>
        </c:ser>
        <c:ser>
          <c:idx val="1"/>
          <c:order val="1"/>
          <c:tx>
            <c:strRef>
              <c:f>[pseudo_dissertation.xlsx]perf.2spec!$E$2</c:f>
              <c:strCache>
                <c:ptCount val="1"/>
                <c:pt idx="0">
                  <c:v>1ms w/ ctx-prefetch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[pseudo_dissertation.xlsx]perf.2spec!$B$23:$C$32</c:f>
              <c:multiLvlStrCache>
                <c:ptCount val="10"/>
                <c:lvl>
                  <c:pt idx="0">
                    <c:v>gcc</c:v>
                  </c:pt>
                  <c:pt idx="1">
                    <c:v>libquan.</c:v>
                  </c:pt>
                  <c:pt idx="2">
                    <c:v>bzip2</c:v>
                  </c:pt>
                  <c:pt idx="3">
                    <c:v>libquan.</c:v>
                  </c:pt>
                  <c:pt idx="4">
                    <c:v>omnetpp</c:v>
                  </c:pt>
                  <c:pt idx="5">
                    <c:v>libquan.</c:v>
                  </c:pt>
                  <c:pt idx="6">
                    <c:v>astar</c:v>
                  </c:pt>
                  <c:pt idx="7">
                    <c:v>libquan.</c:v>
                  </c:pt>
                  <c:pt idx="8">
                    <c:v>xalan.</c:v>
                  </c:pt>
                  <c:pt idx="9">
                    <c:v>libquan.</c:v>
                  </c:pt>
                </c:lvl>
                <c:lvl>
                  <c:pt idx="0">
                    <c:v>Mix12</c:v>
                  </c:pt>
                  <c:pt idx="2">
                    <c:v>Mix13</c:v>
                  </c:pt>
                  <c:pt idx="4">
                    <c:v>Mix14</c:v>
                  </c:pt>
                  <c:pt idx="6">
                    <c:v>Mix15</c:v>
                  </c:pt>
                  <c:pt idx="8">
                    <c:v>Mix16</c:v>
                  </c:pt>
                </c:lvl>
              </c:multiLvlStrCache>
            </c:multiLvlStrRef>
          </c:cat>
          <c:val>
            <c:numRef>
              <c:f>[pseudo_dissertation.xlsx]perf.2spec!$E$23:$E$32</c:f>
              <c:numCache>
                <c:formatCode>General</c:formatCode>
                <c:ptCount val="10"/>
              </c:numCache>
            </c:numRef>
          </c:val>
        </c:ser>
        <c:ser>
          <c:idx val="2"/>
          <c:order val="2"/>
          <c:tx>
            <c:strRef>
              <c:f>[pseudo_dissertation.xlsx]perf.2spec!$F$2</c:f>
              <c:strCache>
                <c:ptCount val="1"/>
                <c:pt idx="0">
                  <c:v>1ms w/ DIP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[pseudo_dissertation.xlsx]perf.2spec!$B$23:$C$32</c:f>
              <c:multiLvlStrCache>
                <c:ptCount val="10"/>
                <c:lvl>
                  <c:pt idx="0">
                    <c:v>gcc</c:v>
                  </c:pt>
                  <c:pt idx="1">
                    <c:v>libquan.</c:v>
                  </c:pt>
                  <c:pt idx="2">
                    <c:v>bzip2</c:v>
                  </c:pt>
                  <c:pt idx="3">
                    <c:v>libquan.</c:v>
                  </c:pt>
                  <c:pt idx="4">
                    <c:v>omnetpp</c:v>
                  </c:pt>
                  <c:pt idx="5">
                    <c:v>libquan.</c:v>
                  </c:pt>
                  <c:pt idx="6">
                    <c:v>astar</c:v>
                  </c:pt>
                  <c:pt idx="7">
                    <c:v>libquan.</c:v>
                  </c:pt>
                  <c:pt idx="8">
                    <c:v>xalan.</c:v>
                  </c:pt>
                  <c:pt idx="9">
                    <c:v>libquan.</c:v>
                  </c:pt>
                </c:lvl>
                <c:lvl>
                  <c:pt idx="0">
                    <c:v>Mix12</c:v>
                  </c:pt>
                  <c:pt idx="2">
                    <c:v>Mix13</c:v>
                  </c:pt>
                  <c:pt idx="4">
                    <c:v>Mix14</c:v>
                  </c:pt>
                  <c:pt idx="6">
                    <c:v>Mix15</c:v>
                  </c:pt>
                  <c:pt idx="8">
                    <c:v>Mix16</c:v>
                  </c:pt>
                </c:lvl>
              </c:multiLvlStrCache>
            </c:multiLvlStrRef>
          </c:cat>
          <c:val>
            <c:numRef>
              <c:f>[pseudo_dissertation.xlsx]perf.2spec!$F$23:$F$32</c:f>
              <c:numCache>
                <c:formatCode>General</c:formatCode>
                <c:ptCount val="10"/>
              </c:numCache>
            </c:numRef>
          </c:val>
        </c:ser>
        <c:ser>
          <c:idx val="3"/>
          <c:order val="3"/>
          <c:tx>
            <c:strRef>
              <c:f>[pseudo_dissertation.xlsx]perf.2spec!$G$2</c:f>
              <c:strCache>
                <c:ptCount val="1"/>
                <c:pt idx="0">
                  <c:v>1ms w/ DIP + ctx-prefetch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[pseudo_dissertation.xlsx]perf.2spec!$B$23:$C$32</c:f>
              <c:multiLvlStrCache>
                <c:ptCount val="10"/>
                <c:lvl>
                  <c:pt idx="0">
                    <c:v>gcc</c:v>
                  </c:pt>
                  <c:pt idx="1">
                    <c:v>libquan.</c:v>
                  </c:pt>
                  <c:pt idx="2">
                    <c:v>bzip2</c:v>
                  </c:pt>
                  <c:pt idx="3">
                    <c:v>libquan.</c:v>
                  </c:pt>
                  <c:pt idx="4">
                    <c:v>omnetpp</c:v>
                  </c:pt>
                  <c:pt idx="5">
                    <c:v>libquan.</c:v>
                  </c:pt>
                  <c:pt idx="6">
                    <c:v>astar</c:v>
                  </c:pt>
                  <c:pt idx="7">
                    <c:v>libquan.</c:v>
                  </c:pt>
                  <c:pt idx="8">
                    <c:v>xalan.</c:v>
                  </c:pt>
                  <c:pt idx="9">
                    <c:v>libquan.</c:v>
                  </c:pt>
                </c:lvl>
                <c:lvl>
                  <c:pt idx="0">
                    <c:v>Mix12</c:v>
                  </c:pt>
                  <c:pt idx="2">
                    <c:v>Mix13</c:v>
                  </c:pt>
                  <c:pt idx="4">
                    <c:v>Mix14</c:v>
                  </c:pt>
                  <c:pt idx="6">
                    <c:v>Mix15</c:v>
                  </c:pt>
                  <c:pt idx="8">
                    <c:v>Mix16</c:v>
                  </c:pt>
                </c:lvl>
              </c:multiLvlStrCache>
            </c:multiLvlStrRef>
          </c:cat>
          <c:val>
            <c:numRef>
              <c:f>[pseudo_dissertation.xlsx]perf.2spec!$G$23:$G$32</c:f>
              <c:numCache>
                <c:formatCode>General</c:formatCode>
                <c:ptCount val="10"/>
              </c:numCache>
            </c:numRef>
          </c:val>
        </c:ser>
        <c:ser>
          <c:idx val="4"/>
          <c:order val="4"/>
          <c:tx>
            <c:strRef>
              <c:f>[pseudo_dissertation.xlsx]perf.2spec!$H$2</c:f>
              <c:strCache>
                <c:ptCount val="1"/>
                <c:pt idx="0">
                  <c:v>1ms w/ SIP-best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[pseudo_dissertation.xlsx]perf.2spec!$B$23:$C$32</c:f>
              <c:multiLvlStrCache>
                <c:ptCount val="10"/>
                <c:lvl>
                  <c:pt idx="0">
                    <c:v>gcc</c:v>
                  </c:pt>
                  <c:pt idx="1">
                    <c:v>libquan.</c:v>
                  </c:pt>
                  <c:pt idx="2">
                    <c:v>bzip2</c:v>
                  </c:pt>
                  <c:pt idx="3">
                    <c:v>libquan.</c:v>
                  </c:pt>
                  <c:pt idx="4">
                    <c:v>omnetpp</c:v>
                  </c:pt>
                  <c:pt idx="5">
                    <c:v>libquan.</c:v>
                  </c:pt>
                  <c:pt idx="6">
                    <c:v>astar</c:v>
                  </c:pt>
                  <c:pt idx="7">
                    <c:v>libquan.</c:v>
                  </c:pt>
                  <c:pt idx="8">
                    <c:v>xalan.</c:v>
                  </c:pt>
                  <c:pt idx="9">
                    <c:v>libquan.</c:v>
                  </c:pt>
                </c:lvl>
                <c:lvl>
                  <c:pt idx="0">
                    <c:v>Mix12</c:v>
                  </c:pt>
                  <c:pt idx="2">
                    <c:v>Mix13</c:v>
                  </c:pt>
                  <c:pt idx="4">
                    <c:v>Mix14</c:v>
                  </c:pt>
                  <c:pt idx="6">
                    <c:v>Mix15</c:v>
                  </c:pt>
                  <c:pt idx="8">
                    <c:v>Mix16</c:v>
                  </c:pt>
                </c:lvl>
              </c:multiLvlStrCache>
            </c:multiLvlStrRef>
          </c:cat>
          <c:val>
            <c:numRef>
              <c:f>[pseudo_dissertation.xlsx]perf.2spec!$H$23:$H$32</c:f>
              <c:numCache>
                <c:formatCode>General</c:formatCode>
                <c:ptCount val="10"/>
                <c:pt idx="0">
                  <c:v>102.89</c:v>
                </c:pt>
                <c:pt idx="1">
                  <c:v>98.78</c:v>
                </c:pt>
                <c:pt idx="2">
                  <c:v>104.03</c:v>
                </c:pt>
                <c:pt idx="3">
                  <c:v>98.95</c:v>
                </c:pt>
                <c:pt idx="4">
                  <c:v>102.64</c:v>
                </c:pt>
                <c:pt idx="5">
                  <c:v>98.75</c:v>
                </c:pt>
                <c:pt idx="6">
                  <c:v>105.18</c:v>
                </c:pt>
                <c:pt idx="7">
                  <c:v>98.87</c:v>
                </c:pt>
                <c:pt idx="8">
                  <c:v>106.8</c:v>
                </c:pt>
                <c:pt idx="9">
                  <c:v>98.94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35779728"/>
        <c:axId val="-2036067088"/>
      </c:barChart>
      <c:catAx>
        <c:axId val="-2035779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-2036067088"/>
        <c:crosses val="autoZero"/>
        <c:auto val="1"/>
        <c:lblAlgn val="ctr"/>
        <c:lblOffset val="100"/>
        <c:noMultiLvlLbl val="0"/>
      </c:catAx>
      <c:valAx>
        <c:axId val="-2036067088"/>
        <c:scaling>
          <c:orientation val="minMax"/>
          <c:max val="14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r>
                  <a:rPr lang="en-US" sz="1600"/>
                  <a:t>Noramlized CPI (%)</a:t>
                </a:r>
              </a:p>
            </c:rich>
          </c:tx>
          <c:layout>
            <c:manualLayout>
              <c:xMode val="edge"/>
              <c:yMode val="edge"/>
              <c:x val="0.00053688141923436"/>
              <c:y val="0.22234611111111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-2035779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0559290382819794"/>
          <c:y val="0.0"/>
          <c:w val="0.9"/>
          <c:h val="0.08439833333333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ysClr val="windowText" lastClr="00000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166435185185"/>
          <c:y val="0.149476944444444"/>
          <c:w val="0.879664583333333"/>
          <c:h val="0.6389852777777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[pseudo_dissertation.xlsx]perf.2spec!$D$2</c:f>
              <c:strCache>
                <c:ptCount val="1"/>
                <c:pt idx="0">
                  <c:v>1ms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[pseudo_dissertation.xlsx]perf.2spec!$B$35:$C$44</c:f>
              <c:multiLvlStrCache>
                <c:ptCount val="10"/>
                <c:lvl>
                  <c:pt idx="0">
                    <c:v>gcc</c:v>
                  </c:pt>
                  <c:pt idx="1">
                    <c:v>libquan.</c:v>
                  </c:pt>
                  <c:pt idx="2">
                    <c:v>bzip2</c:v>
                  </c:pt>
                  <c:pt idx="3">
                    <c:v>libquan.</c:v>
                  </c:pt>
                  <c:pt idx="4">
                    <c:v>omnetpp</c:v>
                  </c:pt>
                  <c:pt idx="5">
                    <c:v>libquan.</c:v>
                  </c:pt>
                  <c:pt idx="6">
                    <c:v>astar</c:v>
                  </c:pt>
                  <c:pt idx="7">
                    <c:v>libquan.</c:v>
                  </c:pt>
                  <c:pt idx="8">
                    <c:v>xalan.</c:v>
                  </c:pt>
                  <c:pt idx="9">
                    <c:v>libquan.</c:v>
                  </c:pt>
                </c:lvl>
                <c:lvl>
                  <c:pt idx="0">
                    <c:v>Mix12</c:v>
                  </c:pt>
                  <c:pt idx="2">
                    <c:v>Mix13</c:v>
                  </c:pt>
                  <c:pt idx="4">
                    <c:v>Mix14</c:v>
                  </c:pt>
                  <c:pt idx="6">
                    <c:v>Mix15</c:v>
                  </c:pt>
                  <c:pt idx="8">
                    <c:v>Mix16</c:v>
                  </c:pt>
                </c:lvl>
              </c:multiLvlStrCache>
            </c:multiLvlStrRef>
          </c:cat>
          <c:val>
            <c:numRef>
              <c:f>[pseudo_dissertation.xlsx]perf.2spec!$D$35:$D$44</c:f>
              <c:numCache>
                <c:formatCode>General</c:formatCode>
                <c:ptCount val="10"/>
              </c:numCache>
            </c:numRef>
          </c:val>
        </c:ser>
        <c:ser>
          <c:idx val="1"/>
          <c:order val="1"/>
          <c:tx>
            <c:strRef>
              <c:f>[pseudo_dissertation.xlsx]perf.2spec!$E$2</c:f>
              <c:strCache>
                <c:ptCount val="1"/>
                <c:pt idx="0">
                  <c:v>1ms w/ ctx-prefetch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[pseudo_dissertation.xlsx]perf.2spec!$B$35:$C$44</c:f>
              <c:multiLvlStrCache>
                <c:ptCount val="10"/>
                <c:lvl>
                  <c:pt idx="0">
                    <c:v>gcc</c:v>
                  </c:pt>
                  <c:pt idx="1">
                    <c:v>libquan.</c:v>
                  </c:pt>
                  <c:pt idx="2">
                    <c:v>bzip2</c:v>
                  </c:pt>
                  <c:pt idx="3">
                    <c:v>libquan.</c:v>
                  </c:pt>
                  <c:pt idx="4">
                    <c:v>omnetpp</c:v>
                  </c:pt>
                  <c:pt idx="5">
                    <c:v>libquan.</c:v>
                  </c:pt>
                  <c:pt idx="6">
                    <c:v>astar</c:v>
                  </c:pt>
                  <c:pt idx="7">
                    <c:v>libquan.</c:v>
                  </c:pt>
                  <c:pt idx="8">
                    <c:v>xalan.</c:v>
                  </c:pt>
                  <c:pt idx="9">
                    <c:v>libquan.</c:v>
                  </c:pt>
                </c:lvl>
                <c:lvl>
                  <c:pt idx="0">
                    <c:v>Mix12</c:v>
                  </c:pt>
                  <c:pt idx="2">
                    <c:v>Mix13</c:v>
                  </c:pt>
                  <c:pt idx="4">
                    <c:v>Mix14</c:v>
                  </c:pt>
                  <c:pt idx="6">
                    <c:v>Mix15</c:v>
                  </c:pt>
                  <c:pt idx="8">
                    <c:v>Mix16</c:v>
                  </c:pt>
                </c:lvl>
              </c:multiLvlStrCache>
            </c:multiLvlStrRef>
          </c:cat>
          <c:val>
            <c:numRef>
              <c:f>[pseudo_dissertation.xlsx]perf.2spec!$E$35:$E$44</c:f>
              <c:numCache>
                <c:formatCode>General</c:formatCode>
                <c:ptCount val="10"/>
                <c:pt idx="0">
                  <c:v>109.95</c:v>
                </c:pt>
                <c:pt idx="1">
                  <c:v>98.58</c:v>
                </c:pt>
                <c:pt idx="2">
                  <c:v>115.28</c:v>
                </c:pt>
                <c:pt idx="3">
                  <c:v>99.22</c:v>
                </c:pt>
                <c:pt idx="4">
                  <c:v>110.78</c:v>
                </c:pt>
                <c:pt idx="5">
                  <c:v>98.92</c:v>
                </c:pt>
                <c:pt idx="6">
                  <c:v>132.89</c:v>
                </c:pt>
                <c:pt idx="7">
                  <c:v>99.25</c:v>
                </c:pt>
                <c:pt idx="8">
                  <c:v>122.91</c:v>
                </c:pt>
                <c:pt idx="9">
                  <c:v>99.81</c:v>
                </c:pt>
              </c:numCache>
            </c:numRef>
          </c:val>
        </c:ser>
        <c:ser>
          <c:idx val="2"/>
          <c:order val="2"/>
          <c:tx>
            <c:strRef>
              <c:f>[pseudo_dissertation.xlsx]perf.2spec!$F$2</c:f>
              <c:strCache>
                <c:ptCount val="1"/>
                <c:pt idx="0">
                  <c:v>1ms w/ DIP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[pseudo_dissertation.xlsx]perf.2spec!$B$35:$C$44</c:f>
              <c:multiLvlStrCache>
                <c:ptCount val="10"/>
                <c:lvl>
                  <c:pt idx="0">
                    <c:v>gcc</c:v>
                  </c:pt>
                  <c:pt idx="1">
                    <c:v>libquan.</c:v>
                  </c:pt>
                  <c:pt idx="2">
                    <c:v>bzip2</c:v>
                  </c:pt>
                  <c:pt idx="3">
                    <c:v>libquan.</c:v>
                  </c:pt>
                  <c:pt idx="4">
                    <c:v>omnetpp</c:v>
                  </c:pt>
                  <c:pt idx="5">
                    <c:v>libquan.</c:v>
                  </c:pt>
                  <c:pt idx="6">
                    <c:v>astar</c:v>
                  </c:pt>
                  <c:pt idx="7">
                    <c:v>libquan.</c:v>
                  </c:pt>
                  <c:pt idx="8">
                    <c:v>xalan.</c:v>
                  </c:pt>
                  <c:pt idx="9">
                    <c:v>libquan.</c:v>
                  </c:pt>
                </c:lvl>
                <c:lvl>
                  <c:pt idx="0">
                    <c:v>Mix12</c:v>
                  </c:pt>
                  <c:pt idx="2">
                    <c:v>Mix13</c:v>
                  </c:pt>
                  <c:pt idx="4">
                    <c:v>Mix14</c:v>
                  </c:pt>
                  <c:pt idx="6">
                    <c:v>Mix15</c:v>
                  </c:pt>
                  <c:pt idx="8">
                    <c:v>Mix16</c:v>
                  </c:pt>
                </c:lvl>
              </c:multiLvlStrCache>
            </c:multiLvlStrRef>
          </c:cat>
          <c:val>
            <c:numRef>
              <c:f>[pseudo_dissertation.xlsx]perf.2spec!$F$35:$F$44</c:f>
              <c:numCache>
                <c:formatCode>General</c:formatCode>
                <c:ptCount val="10"/>
              </c:numCache>
            </c:numRef>
          </c:val>
        </c:ser>
        <c:ser>
          <c:idx val="3"/>
          <c:order val="3"/>
          <c:tx>
            <c:strRef>
              <c:f>[pseudo_dissertation.xlsx]perf.2spec!$G$2</c:f>
              <c:strCache>
                <c:ptCount val="1"/>
                <c:pt idx="0">
                  <c:v>1ms w/ DIP + ctx-prefetch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[pseudo_dissertation.xlsx]perf.2spec!$B$35:$C$44</c:f>
              <c:multiLvlStrCache>
                <c:ptCount val="10"/>
                <c:lvl>
                  <c:pt idx="0">
                    <c:v>gcc</c:v>
                  </c:pt>
                  <c:pt idx="1">
                    <c:v>libquan.</c:v>
                  </c:pt>
                  <c:pt idx="2">
                    <c:v>bzip2</c:v>
                  </c:pt>
                  <c:pt idx="3">
                    <c:v>libquan.</c:v>
                  </c:pt>
                  <c:pt idx="4">
                    <c:v>omnetpp</c:v>
                  </c:pt>
                  <c:pt idx="5">
                    <c:v>libquan.</c:v>
                  </c:pt>
                  <c:pt idx="6">
                    <c:v>astar</c:v>
                  </c:pt>
                  <c:pt idx="7">
                    <c:v>libquan.</c:v>
                  </c:pt>
                  <c:pt idx="8">
                    <c:v>xalan.</c:v>
                  </c:pt>
                  <c:pt idx="9">
                    <c:v>libquan.</c:v>
                  </c:pt>
                </c:lvl>
                <c:lvl>
                  <c:pt idx="0">
                    <c:v>Mix12</c:v>
                  </c:pt>
                  <c:pt idx="2">
                    <c:v>Mix13</c:v>
                  </c:pt>
                  <c:pt idx="4">
                    <c:v>Mix14</c:v>
                  </c:pt>
                  <c:pt idx="6">
                    <c:v>Mix15</c:v>
                  </c:pt>
                  <c:pt idx="8">
                    <c:v>Mix16</c:v>
                  </c:pt>
                </c:lvl>
              </c:multiLvlStrCache>
            </c:multiLvlStrRef>
          </c:cat>
          <c:val>
            <c:numRef>
              <c:f>[pseudo_dissertation.xlsx]perf.2spec!$G$35:$G$44</c:f>
              <c:numCache>
                <c:formatCode>General</c:formatCode>
                <c:ptCount val="10"/>
              </c:numCache>
            </c:numRef>
          </c:val>
        </c:ser>
        <c:ser>
          <c:idx val="4"/>
          <c:order val="4"/>
          <c:tx>
            <c:strRef>
              <c:f>[pseudo_dissertation.xlsx]perf.2spec!$H$2</c:f>
              <c:strCache>
                <c:ptCount val="1"/>
                <c:pt idx="0">
                  <c:v>1ms w/ SIP-best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[pseudo_dissertation.xlsx]perf.2spec!$B$35:$C$44</c:f>
              <c:multiLvlStrCache>
                <c:ptCount val="10"/>
                <c:lvl>
                  <c:pt idx="0">
                    <c:v>gcc</c:v>
                  </c:pt>
                  <c:pt idx="1">
                    <c:v>libquan.</c:v>
                  </c:pt>
                  <c:pt idx="2">
                    <c:v>bzip2</c:v>
                  </c:pt>
                  <c:pt idx="3">
                    <c:v>libquan.</c:v>
                  </c:pt>
                  <c:pt idx="4">
                    <c:v>omnetpp</c:v>
                  </c:pt>
                  <c:pt idx="5">
                    <c:v>libquan.</c:v>
                  </c:pt>
                  <c:pt idx="6">
                    <c:v>astar</c:v>
                  </c:pt>
                  <c:pt idx="7">
                    <c:v>libquan.</c:v>
                  </c:pt>
                  <c:pt idx="8">
                    <c:v>xalan.</c:v>
                  </c:pt>
                  <c:pt idx="9">
                    <c:v>libquan.</c:v>
                  </c:pt>
                </c:lvl>
                <c:lvl>
                  <c:pt idx="0">
                    <c:v>Mix12</c:v>
                  </c:pt>
                  <c:pt idx="2">
                    <c:v>Mix13</c:v>
                  </c:pt>
                  <c:pt idx="4">
                    <c:v>Mix14</c:v>
                  </c:pt>
                  <c:pt idx="6">
                    <c:v>Mix15</c:v>
                  </c:pt>
                  <c:pt idx="8">
                    <c:v>Mix16</c:v>
                  </c:pt>
                </c:lvl>
              </c:multiLvlStrCache>
            </c:multiLvlStrRef>
          </c:cat>
          <c:val>
            <c:numRef>
              <c:f>[pseudo_dissertation.xlsx]perf.2spec!$H$35:$H$44</c:f>
              <c:numCache>
                <c:formatCode>General</c:formatCode>
                <c:ptCount val="10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36192976"/>
        <c:axId val="-1988088960"/>
      </c:barChart>
      <c:catAx>
        <c:axId val="-203619297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988088960"/>
        <c:crosses val="autoZero"/>
        <c:auto val="1"/>
        <c:lblAlgn val="ctr"/>
        <c:lblOffset val="100"/>
        <c:noMultiLvlLbl val="0"/>
      </c:catAx>
      <c:valAx>
        <c:axId val="-1988088960"/>
        <c:scaling>
          <c:orientation val="minMax"/>
          <c:max val="140.0"/>
        </c:scaling>
        <c:delete val="1"/>
        <c:axPos val="l"/>
        <c:numFmt formatCode="General" sourceLinked="1"/>
        <c:majorTickMark val="none"/>
        <c:minorTickMark val="none"/>
        <c:tickLblPos val="nextTo"/>
        <c:crossAx val="-2036192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ysClr val="windowText" lastClr="00000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BEA012-EA2B-4FEB-8B78-C1A9C7B341E4}" type="datetimeFigureOut">
              <a:rPr lang="ko-KR" altLang="en-US" smtClean="0"/>
              <a:pPr/>
              <a:t>2016. 4. 12.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F899CA-C844-4BF6-9389-68B7FDD611B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1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D8C0F-A700-443D-ADAE-5CD7BB2A003D}" type="datetimeFigureOut">
              <a:rPr lang="ko-KR" altLang="en-US" smtClean="0"/>
              <a:pPr/>
              <a:t>2016. 4. 12.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3147F-580E-41D1-850D-88600EB253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086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atinLnBrk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16021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latinLnBrk="0">
              <a:buFont typeface="Arial" panose="020B0604020202020204" pitchFamily="34" charset="0"/>
              <a:buNone/>
            </a:pPr>
            <a:endParaRPr lang="en-US" altLang="ko-K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07313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latinLnBrk="0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57087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atinLnBrk="0"/>
            <a:r>
              <a:rPr lang="en-US" baseline="0" dirty="0" smtClean="0"/>
              <a:t>The overheads of short time slice consist of two factors. </a:t>
            </a:r>
          </a:p>
          <a:p>
            <a:pPr latinLnBrk="0"/>
            <a:endParaRPr lang="en-US" baseline="0" dirty="0" smtClean="0"/>
          </a:p>
          <a:p>
            <a:pPr latinLnBrk="0"/>
            <a:r>
              <a:rPr lang="en-US" baseline="0" dirty="0" smtClean="0"/>
              <a:t>First (Click) is the increased number of context switching. </a:t>
            </a:r>
          </a:p>
          <a:p>
            <a:pPr latinLnBrk="0"/>
            <a:endParaRPr lang="en-US" baseline="0" dirty="0" smtClean="0"/>
          </a:p>
          <a:p>
            <a:pPr latinLnBrk="0"/>
            <a:r>
              <a:rPr lang="en-US" baseline="0" dirty="0" smtClean="0"/>
              <a:t>Second factor (Click)  is the pollution of architectural structures such as Caches and TLBs. When you multiplex virtual CPUs at a high frequency, the architectural structures can be quickly polluted. As I mentioned in the previous slide, cache sensitive applications will be hurt by the cache sharing effects.</a:t>
            </a:r>
            <a:endParaRPr lang="en-US" altLang="ko-K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71943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atinLnBrk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27861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56684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atinLnBrk="0"/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99678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78444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62404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atinLnBrk="0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53442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atinLnBrk="0" hangingPunct="1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312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50443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latinLnBrk="0">
              <a:buFont typeface="Arial" panose="020B0604020202020204" pitchFamily="34" charset="0"/>
              <a:buNone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7725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atinLnBrk="0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6258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1573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atinLnBrk="0"/>
            <a:endParaRPr lang="en-US" altLang="ko-K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8116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atinLnBrk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3665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atinLnBrk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9884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atinLnBrk="0" hangingPunct="1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85702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atinLnBrk="0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6475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290" y="2130425"/>
            <a:ext cx="6429420" cy="1470025"/>
          </a:xfrm>
        </p:spPr>
        <p:txBody>
          <a:bodyPr/>
          <a:lstStyle>
            <a:lvl1pPr>
              <a:defRPr sz="2800">
                <a:solidFill>
                  <a:srgbClr val="003399"/>
                </a:solidFill>
                <a:latin typeface="+mj-lt"/>
              </a:defRPr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0012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 dirty="0" smtClean="0"/>
              <a:t>Click to edit Master subtitle style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2D03-B0D7-429A-991D-56DCC671706D}" type="datetime1">
              <a:rPr lang="ko-KR" altLang="en-US" smtClean="0"/>
              <a:t>2016. 4. 12.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500034" y="714356"/>
            <a:ext cx="285752" cy="128588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710" y="129055"/>
            <a:ext cx="1443574" cy="4009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65868"/>
          </a:xfrm>
        </p:spPr>
        <p:txBody>
          <a:bodyPr/>
          <a:lstStyle>
            <a:lvl1pPr>
              <a:defRPr b="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altLang="ko-KR" dirty="0" smtClean="0"/>
              <a:t>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/>
          <a:lstStyle>
            <a:lvl1pPr latinLnBrk="0">
              <a:defRPr b="0">
                <a:latin typeface="Tahoma" pitchFamily="34" charset="0"/>
                <a:ea typeface="Tahoma" panose="020B0604030504040204" pitchFamily="34" charset="0"/>
                <a:cs typeface="Tahoma" pitchFamily="34" charset="0"/>
              </a:defRPr>
            </a:lvl1pPr>
            <a:lvl2pPr latinLnBrk="0">
              <a:defRPr sz="2000" b="0">
                <a:latin typeface="Tahoma" pitchFamily="34" charset="0"/>
                <a:ea typeface="Tahoma" panose="020B0604030504040204" pitchFamily="34" charset="0"/>
                <a:cs typeface="Tahoma" pitchFamily="34" charset="0"/>
              </a:defRPr>
            </a:lvl2pPr>
            <a:lvl3pPr latinLnBrk="0">
              <a:defRPr b="0">
                <a:latin typeface="Tahoma" pitchFamily="34" charset="0"/>
                <a:ea typeface="Tahoma" panose="020B0604030504040204" pitchFamily="34" charset="0"/>
                <a:cs typeface="Tahoma" pitchFamily="34" charset="0"/>
              </a:defRPr>
            </a:lvl3pPr>
            <a:lvl4pPr latinLnBrk="0">
              <a:defRPr b="0">
                <a:latin typeface="Tahoma" pitchFamily="34" charset="0"/>
                <a:ea typeface="Tahoma" panose="020B0604030504040204" pitchFamily="34" charset="0"/>
                <a:cs typeface="Tahoma" pitchFamily="34" charset="0"/>
              </a:defRPr>
            </a:lvl4pPr>
            <a:lvl5pPr latinLnBrk="0">
              <a:defRPr b="0">
                <a:latin typeface="Tahoma" pitchFamily="34" charset="0"/>
                <a:ea typeface="Tahoma" panose="020B0604030504040204" pitchFamily="34" charset="0"/>
                <a:cs typeface="Tahoma" pitchFamily="34" charset="0"/>
              </a:defRPr>
            </a:lvl5pPr>
          </a:lstStyle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853A1-1349-4AA3-BFB3-CA80BDEB9832}" type="datetime1">
              <a:rPr lang="ko-KR" altLang="en-US" smtClean="0"/>
              <a:t>2016. 4. 12.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5EE8AEC-0EBD-4D08-946B-2BA73178EF5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Straight Connector 6"/>
          <p:cNvSpPr>
            <a:spLocks noChangeShapeType="1"/>
          </p:cNvSpPr>
          <p:nvPr userDrawn="1"/>
        </p:nvSpPr>
        <p:spPr bwMode="auto">
          <a:xfrm>
            <a:off x="467544" y="980728"/>
            <a:ext cx="8229600" cy="0"/>
          </a:xfrm>
          <a:prstGeom prst="line">
            <a:avLst/>
          </a:prstGeom>
          <a:noFill/>
          <a:ln w="76200" cap="flat" cmpd="sng" algn="ctr">
            <a:solidFill>
              <a:srgbClr val="00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28670"/>
            <a:ext cx="4038600" cy="55007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28670"/>
            <a:ext cx="4038600" cy="55007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D482A-F112-49AF-8561-AC649398C0F2}" type="datetime1">
              <a:rPr lang="ko-KR" altLang="en-US" smtClean="0"/>
              <a:t>2016. 4. 12.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Straight Connector 7"/>
          <p:cNvSpPr>
            <a:spLocks noChangeShapeType="1"/>
          </p:cNvSpPr>
          <p:nvPr userDrawn="1"/>
        </p:nvSpPr>
        <p:spPr bwMode="auto">
          <a:xfrm>
            <a:off x="500034" y="857232"/>
            <a:ext cx="8229600" cy="0"/>
          </a:xfrm>
          <a:prstGeom prst="line">
            <a:avLst/>
          </a:prstGeom>
          <a:noFill/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F1001-2E83-4A68-8A41-B3221A5EE3FD}" type="datetime1">
              <a:rPr lang="ko-KR" altLang="en-US" smtClean="0"/>
              <a:t>2016. 4. 12.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Straight Connector 5"/>
          <p:cNvSpPr>
            <a:spLocks noChangeShapeType="1"/>
          </p:cNvSpPr>
          <p:nvPr userDrawn="1"/>
        </p:nvSpPr>
        <p:spPr bwMode="auto">
          <a:xfrm>
            <a:off x="500034" y="857232"/>
            <a:ext cx="8229600" cy="0"/>
          </a:xfrm>
          <a:prstGeom prst="line">
            <a:avLst/>
          </a:prstGeom>
          <a:noFill/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BE25-7DDA-43A0-978C-257C518C2876}" type="datetime1">
              <a:rPr lang="ko-KR" altLang="en-US" smtClean="0"/>
              <a:t>2016. 4. 12.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gif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Click to edit Master title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28670"/>
            <a:ext cx="8229600" cy="5500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00834"/>
            <a:ext cx="2133600" cy="2206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31678-C0C5-4135-B3D5-E54525C9C716}" type="datetime1">
              <a:rPr lang="ko-KR" altLang="en-US" smtClean="0"/>
              <a:t>2016. 4. 12.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00834"/>
            <a:ext cx="2895600" cy="2206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00834"/>
            <a:ext cx="2133600" cy="2206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E8AEC-0EBD-4D08-946B-2BA73178EF5D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pic>
        <p:nvPicPr>
          <p:cNvPr id="7" name="Picture 6" descr="KAIST_뒷배경 흰색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858116" y="142852"/>
            <a:ext cx="1285884" cy="357190"/>
          </a:xfrm>
          <a:prstGeom prst="rect">
            <a:avLst/>
          </a:prstGeom>
        </p:spPr>
      </p:pic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00034" y="6500834"/>
            <a:ext cx="8229600" cy="0"/>
          </a:xfrm>
          <a:prstGeom prst="line">
            <a:avLst/>
          </a:prstGeom>
          <a:noFill/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710" y="129055"/>
            <a:ext cx="1443574" cy="4009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rgbClr val="00339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4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4" Type="http://schemas.openxmlformats.org/officeDocument/2006/relationships/chart" Target="../charts/chart9.xml"/><Relationship Id="rId5" Type="http://schemas.openxmlformats.org/officeDocument/2006/relationships/chart" Target="../charts/chart10.xml"/><Relationship Id="rId6" Type="http://schemas.openxmlformats.org/officeDocument/2006/relationships/chart" Target="../charts/chart11.xml"/><Relationship Id="rId7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chart" Target="../charts/char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2059" y="1749028"/>
            <a:ext cx="7139881" cy="1470025"/>
          </a:xfrm>
        </p:spPr>
        <p:txBody>
          <a:bodyPr/>
          <a:lstStyle/>
          <a:p>
            <a:pPr latinLnBrk="0"/>
            <a:r>
              <a:rPr lang="en-US" sz="40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Micro-sliced Virtual Processors </a:t>
            </a:r>
            <a:br>
              <a:rPr lang="en-US" sz="40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Hide the Effect of Discontinuous CPU Availability for Consolidated Systems</a:t>
            </a:r>
            <a:endParaRPr lang="en-US" sz="32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2064" y="4002628"/>
            <a:ext cx="7679872" cy="900122"/>
          </a:xfrm>
        </p:spPr>
        <p:txBody>
          <a:bodyPr>
            <a:noAutofit/>
          </a:bodyPr>
          <a:lstStyle/>
          <a:p>
            <a:r>
              <a:rPr lang="en-US" altLang="ko-KR" u="sng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Jeongseob</a:t>
            </a:r>
            <a:r>
              <a:rPr lang="en-US" altLang="ko-KR" u="sng" dirty="0">
                <a:latin typeface="Tahoma" pitchFamily="34" charset="0"/>
                <a:ea typeface="Tahoma" pitchFamily="34" charset="0"/>
                <a:cs typeface="Tahoma" pitchFamily="34" charset="0"/>
              </a:rPr>
              <a:t> Ahn</a:t>
            </a:r>
            <a:r>
              <a:rPr lang="en-US" altLang="ko-KR" b="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altLang="ko-KR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Chang Hyun Park, </a:t>
            </a:r>
            <a:r>
              <a:rPr lang="en-US" altLang="ko-KR" b="0" dirty="0">
                <a:latin typeface="Tahoma" pitchFamily="34" charset="0"/>
                <a:ea typeface="Tahoma" pitchFamily="34" charset="0"/>
                <a:cs typeface="Tahoma" pitchFamily="34" charset="0"/>
              </a:rPr>
              <a:t>and </a:t>
            </a:r>
            <a:r>
              <a:rPr lang="en-US" altLang="ko-KR" b="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Jaehyuk</a:t>
            </a:r>
            <a:r>
              <a:rPr lang="en-US" altLang="ko-KR" b="0" dirty="0">
                <a:latin typeface="Tahoma" pitchFamily="34" charset="0"/>
                <a:ea typeface="Tahoma" pitchFamily="34" charset="0"/>
                <a:cs typeface="Tahoma" pitchFamily="34" charset="0"/>
              </a:rPr>
              <a:t> Huh</a:t>
            </a:r>
          </a:p>
          <a:p>
            <a:endParaRPr lang="en-US" altLang="ko-KR" sz="20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altLang="ko-KR" sz="2000" b="0" dirty="0">
                <a:latin typeface="Tahoma" pitchFamily="34" charset="0"/>
                <a:ea typeface="Tahoma" pitchFamily="34" charset="0"/>
                <a:cs typeface="Tahoma" pitchFamily="34" charset="0"/>
              </a:rPr>
              <a:t>Computer Science Department</a:t>
            </a:r>
          </a:p>
          <a:p>
            <a:r>
              <a:rPr lang="en-US" altLang="ko-KR" sz="2000" b="0" dirty="0">
                <a:latin typeface="Tahoma" pitchFamily="34" charset="0"/>
                <a:ea typeface="Tahoma" pitchFamily="34" charset="0"/>
                <a:cs typeface="Tahoma" pitchFamily="34" charset="0"/>
              </a:rPr>
              <a:t>KAIST</a:t>
            </a:r>
            <a:endParaRPr lang="ko-KR" altLang="en-US" sz="2000" b="0" dirty="0">
              <a:latin typeface="Tahoma" pitchFamily="34" charset="0"/>
              <a:cs typeface="Tahoma" pitchFamily="34" charset="0"/>
            </a:endParaRPr>
          </a:p>
          <a:p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3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Mixed </a:t>
            </a:r>
            <a:r>
              <a:rPr lang="en-US" sz="3600" dirty="0"/>
              <a:t>VM </a:t>
            </a:r>
            <a:r>
              <a:rPr lang="en-US" sz="3600" dirty="0" smtClean="0"/>
              <a:t>Scenario*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Evaluate a consolidated scenario of I/O intensive and multi-threaded workloads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iPerf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1734329"/>
              </p:ext>
            </p:extLst>
          </p:nvPr>
        </p:nvGraphicFramePr>
        <p:xfrm>
          <a:off x="1392053" y="2086186"/>
          <a:ext cx="6825284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376"/>
                <a:gridCol w="1334581"/>
                <a:gridCol w="1019983"/>
                <a:gridCol w="1259979"/>
                <a:gridCol w="1965365"/>
              </a:tblGrid>
              <a:tr h="370840">
                <a:tc>
                  <a:txBody>
                    <a:bodyPr/>
                    <a:lstStyle/>
                    <a:p>
                      <a:endParaRPr lang="en-US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VM1</a:t>
                      </a:r>
                      <a:endParaRPr lang="en-US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VM2 </a:t>
                      </a:r>
                      <a:endParaRPr lang="en-US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VM3 </a:t>
                      </a:r>
                      <a:endParaRPr lang="en-US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VM4 </a:t>
                      </a:r>
                      <a:endParaRPr lang="en-US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workloads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ferret(m),</a:t>
                      </a:r>
                      <a:r>
                        <a:rPr lang="en-US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baseline="0" dirty="0" err="1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iPerf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(I/O)</a:t>
                      </a:r>
                      <a:endParaRPr lang="en-US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vips</a:t>
                      </a:r>
                      <a:r>
                        <a:rPr lang="en-US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(m)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Dedup</a:t>
                      </a:r>
                      <a:r>
                        <a:rPr lang="en-US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(m)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r>
                        <a:rPr lang="en-US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x </a:t>
                      </a:r>
                      <a:r>
                        <a:rPr lang="en-US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r>
                        <a:rPr lang="en-US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waptions</a:t>
                      </a:r>
                      <a:r>
                        <a:rPr lang="en-US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(s),</a:t>
                      </a:r>
                    </a:p>
                    <a:p>
                      <a:pPr algn="ctr"/>
                      <a:r>
                        <a:rPr lang="en-US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streamcluster</a:t>
                      </a:r>
                      <a:r>
                        <a:rPr lang="en-US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(s)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0" y="3333332"/>
            <a:ext cx="1351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Parsec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4381" y="6526234"/>
            <a:ext cx="50576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 [</a:t>
            </a:r>
            <a:r>
              <a:rPr lang="en-US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vTurbo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USENIX ATC ‘13], 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US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vSlicer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HPDC ’12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], [Task-aware, VEE ‘09] </a:t>
            </a:r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10</a:t>
            </a:fld>
            <a:endParaRPr lang="ko-KR" altLang="en-US"/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3792587"/>
              </p:ext>
            </p:extLst>
          </p:nvPr>
        </p:nvGraphicFramePr>
        <p:xfrm>
          <a:off x="852002" y="3613010"/>
          <a:ext cx="360000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9330759"/>
              </p:ext>
            </p:extLst>
          </p:nvPr>
        </p:nvGraphicFramePr>
        <p:xfrm>
          <a:off x="866461" y="3620834"/>
          <a:ext cx="360000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Rectangle 9"/>
          <p:cNvSpPr/>
          <p:nvPr/>
        </p:nvSpPr>
        <p:spPr>
          <a:xfrm>
            <a:off x="2850238" y="3673299"/>
            <a:ext cx="899985" cy="2999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24202" y="3968991"/>
            <a:ext cx="479992" cy="22799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106498" y="3823297"/>
            <a:ext cx="2893403" cy="2245659"/>
            <a:chOff x="5106498" y="3560783"/>
            <a:chExt cx="2893403" cy="2245659"/>
          </a:xfrm>
        </p:grpSpPr>
        <p:sp>
          <p:nvSpPr>
            <p:cNvPr id="12" name="Rounded Rectangle 11"/>
            <p:cNvSpPr/>
            <p:nvPr/>
          </p:nvSpPr>
          <p:spPr>
            <a:xfrm>
              <a:off x="5106498" y="4043046"/>
              <a:ext cx="2893403" cy="1763396"/>
            </a:xfrm>
            <a:prstGeom prst="roundRect">
              <a:avLst/>
            </a:prstGeom>
            <a:solidFill>
              <a:srgbClr val="19198C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3200" b="1" dirty="0" smtClean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2000" b="1" dirty="0" smtClean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3200" b="1" dirty="0" smtClean="0">
                  <a:solidFill>
                    <a:schemeClr val="bg1"/>
                  </a:solidFill>
                  <a:latin typeface="+mj-lt"/>
                </a:rPr>
                <a:t>ferret: 1.7x</a:t>
              </a:r>
            </a:p>
            <a:p>
              <a:r>
                <a:rPr lang="en-US" sz="3200" b="1" dirty="0" smtClean="0">
                  <a:solidFill>
                    <a:schemeClr val="bg1"/>
                  </a:solidFill>
                  <a:latin typeface="+mj-lt"/>
                </a:rPr>
                <a:t>   </a:t>
              </a:r>
              <a:r>
                <a:rPr lang="en-US" sz="2000" b="1" dirty="0" smtClean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3200" b="1" dirty="0" err="1" smtClean="0">
                  <a:solidFill>
                    <a:schemeClr val="bg1"/>
                  </a:solidFill>
                  <a:latin typeface="+mj-lt"/>
                </a:rPr>
                <a:t>vips</a:t>
              </a:r>
              <a:r>
                <a:rPr lang="en-US" sz="3200" b="1" dirty="0" smtClean="0">
                  <a:solidFill>
                    <a:schemeClr val="bg1"/>
                  </a:solidFill>
                  <a:latin typeface="+mj-lt"/>
                </a:rPr>
                <a:t>: 1.9x</a:t>
              </a:r>
            </a:p>
            <a:p>
              <a:r>
                <a:rPr lang="en-US" sz="3200" b="1" dirty="0" err="1" smtClean="0">
                  <a:solidFill>
                    <a:schemeClr val="bg1"/>
                  </a:solidFill>
                  <a:latin typeface="+mj-lt"/>
                </a:rPr>
                <a:t>dedup</a:t>
              </a:r>
              <a:r>
                <a:rPr lang="en-US" sz="3200" b="1" dirty="0" smtClean="0">
                  <a:solidFill>
                    <a:schemeClr val="bg1"/>
                  </a:solidFill>
                  <a:latin typeface="+mj-lt"/>
                </a:rPr>
                <a:t>: 2.3x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5478158" y="3560783"/>
              <a:ext cx="21120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In 1ms time slice</a:t>
              </a:r>
              <a:endPara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88178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Graphic spid="15" grpId="0">
        <p:bldAsOne/>
      </p:bldGraphic>
      <p:bldP spid="10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SPEC Single-threaded </a:t>
            </a:r>
            <a:r>
              <a:rPr lang="en-US" sz="3600" dirty="0"/>
              <a:t>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 CPU </a:t>
            </a:r>
            <a:r>
              <a:rPr lang="en-US" dirty="0"/>
              <a:t>2006 with </a:t>
            </a:r>
            <a:r>
              <a:rPr lang="en-US" dirty="0" err="1"/>
              <a:t>Libquantum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572000" y="6050794"/>
            <a:ext cx="41528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*Page coloring technique is used to isolate cache</a:t>
            </a:r>
            <a:endParaRPr lang="en-US" sz="14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11</a:t>
            </a:fld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457200" y="6541166"/>
            <a:ext cx="24264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Xen</a:t>
            </a:r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default: 30ms time slice</a:t>
            </a:r>
            <a:endPara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 Box 51"/>
          <p:cNvSpPr txBox="1">
            <a:spLocks noChangeArrowheads="1"/>
          </p:cNvSpPr>
          <p:nvPr/>
        </p:nvSpPr>
        <p:spPr bwMode="auto">
          <a:xfrm>
            <a:off x="783622" y="5335214"/>
            <a:ext cx="7875875" cy="1023357"/>
          </a:xfrm>
          <a:prstGeom prst="rect">
            <a:avLst/>
          </a:prstGeom>
          <a:solidFill>
            <a:srgbClr val="C00000">
              <a:alpha val="90000"/>
            </a:srgb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ko-KR" sz="5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US" altLang="ko-KR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Shortening the time slice provides a generalized solution but has the overhead of </a:t>
            </a:r>
            <a:r>
              <a:rPr lang="en-US" altLang="ko-KR" sz="2400" u="sng" dirty="0" smtClean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frequent context switching</a:t>
            </a:r>
          </a:p>
          <a:p>
            <a:pPr algn="ctr">
              <a:spcBef>
                <a:spcPct val="50000"/>
              </a:spcBef>
            </a:pPr>
            <a:endParaRPr lang="ko-KR" altLang="en-US" sz="5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07513" y="1844480"/>
            <a:ext cx="2939951" cy="41999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811946" y="1810195"/>
            <a:ext cx="824813" cy="534282"/>
            <a:chOff x="3626895" y="2894718"/>
            <a:chExt cx="824813" cy="534282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3626895" y="2894718"/>
              <a:ext cx="0" cy="53428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650527" y="2975436"/>
              <a:ext cx="8011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Better</a:t>
              </a:r>
              <a:endParaRPr lang="ko-KR" altLang="en-US" dirty="0">
                <a:latin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24" name="Chart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5598148"/>
              </p:ext>
            </p:extLst>
          </p:nvPr>
        </p:nvGraphicFramePr>
        <p:xfrm>
          <a:off x="252000" y="1749789"/>
          <a:ext cx="864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" name="Rectangle 25"/>
          <p:cNvSpPr/>
          <p:nvPr/>
        </p:nvSpPr>
        <p:spPr>
          <a:xfrm>
            <a:off x="4152007" y="1811479"/>
            <a:ext cx="2939951" cy="41999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936018" y="1841730"/>
            <a:ext cx="2939951" cy="41999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28" name="Chart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1476509"/>
              </p:ext>
            </p:extLst>
          </p:nvPr>
        </p:nvGraphicFramePr>
        <p:xfrm>
          <a:off x="252000" y="1749600"/>
          <a:ext cx="864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1209537" y="2414251"/>
            <a:ext cx="3691598" cy="528746"/>
            <a:chOff x="1333135" y="4461226"/>
            <a:chExt cx="3691598" cy="528746"/>
          </a:xfrm>
        </p:grpSpPr>
        <p:sp>
          <p:nvSpPr>
            <p:cNvPr id="13" name="Rectangle 12"/>
            <p:cNvSpPr/>
            <p:nvPr/>
          </p:nvSpPr>
          <p:spPr>
            <a:xfrm>
              <a:off x="1333135" y="4461226"/>
              <a:ext cx="869875" cy="528745"/>
            </a:xfrm>
            <a:prstGeom prst="rect">
              <a:avLst/>
            </a:prstGeom>
            <a:solidFill>
              <a:srgbClr val="FF0000">
                <a:alpha val="15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tx1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660958" y="4461227"/>
              <a:ext cx="402022" cy="528745"/>
            </a:xfrm>
            <a:prstGeom prst="rect">
              <a:avLst/>
            </a:prstGeom>
            <a:solidFill>
              <a:srgbClr val="FF0000">
                <a:alpha val="15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tx1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22835" y="4461227"/>
              <a:ext cx="401898" cy="528745"/>
            </a:xfrm>
            <a:prstGeom prst="rect">
              <a:avLst/>
            </a:prstGeom>
            <a:solidFill>
              <a:srgbClr val="FF0000">
                <a:alpha val="15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tx1"/>
                </a:solidFill>
                <a:latin typeface="+mj-lt"/>
                <a:cs typeface="Arial" pitchFamily="34" charset="0"/>
              </a:endParaRPr>
            </a:p>
          </p:txBody>
        </p:sp>
      </p:grpSp>
      <p:cxnSp>
        <p:nvCxnSpPr>
          <p:cNvPr id="16" name="Straight Connector 15"/>
          <p:cNvCxnSpPr/>
          <p:nvPr/>
        </p:nvCxnSpPr>
        <p:spPr>
          <a:xfrm flipH="1">
            <a:off x="1152057" y="2985296"/>
            <a:ext cx="7643929" cy="1"/>
          </a:xfrm>
          <a:prstGeom prst="line">
            <a:avLst/>
          </a:prstGeom>
          <a:ln w="12700">
            <a:solidFill>
              <a:srgbClr val="FF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190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7" grpId="0" animBg="1"/>
      <p:bldGraphic spid="28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ea typeface="Tahoma" panose="020B0604030504040204" pitchFamily="34" charset="0"/>
              </a:rPr>
              <a:t>Overheads of Short Time Slice </a:t>
            </a:r>
            <a:endParaRPr lang="en-US" sz="3600" dirty="0">
              <a:ea typeface="Tahoma" panose="020B0604030504040204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900193" y="4485849"/>
            <a:ext cx="4680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59560" y="3489217"/>
            <a:ext cx="1296000" cy="432000"/>
          </a:xfrm>
          <a:prstGeom prst="rect">
            <a:avLst/>
          </a:prstGeom>
          <a:solidFill>
            <a:schemeClr val="accent1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vCPU</a:t>
            </a:r>
            <a:r>
              <a:rPr lang="en-US" altLang="ko-KR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</a:t>
            </a:r>
            <a:endParaRPr lang="ko-KR" altLang="en-US" sz="2400" dirty="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직사각형 355"/>
          <p:cNvSpPr/>
          <p:nvPr/>
        </p:nvSpPr>
        <p:spPr>
          <a:xfrm>
            <a:off x="561154" y="2393879"/>
            <a:ext cx="1296000" cy="432000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4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vCPU</a:t>
            </a:r>
            <a:r>
              <a:rPr lang="en-US" altLang="ko-KR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0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030022" y="2599617"/>
            <a:ext cx="360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2582834" y="3683332"/>
            <a:ext cx="360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3097425" y="2599585"/>
            <a:ext cx="360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81477" y="4287313"/>
            <a:ext cx="1175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pCPU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0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87" name="Straight Arrow Connector 86"/>
          <p:cNvCxnSpPr/>
          <p:nvPr/>
        </p:nvCxnSpPr>
        <p:spPr>
          <a:xfrm>
            <a:off x="2394670" y="2602597"/>
            <a:ext cx="137364" cy="10800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2952027" y="2613179"/>
            <a:ext cx="132914" cy="10440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3654782" y="3686344"/>
            <a:ext cx="360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4169373" y="2602597"/>
            <a:ext cx="360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3466618" y="2605609"/>
            <a:ext cx="137364" cy="10800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V="1">
            <a:off x="4023975" y="2616191"/>
            <a:ext cx="132914" cy="10440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4738265" y="3686344"/>
            <a:ext cx="360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5252856" y="2602597"/>
            <a:ext cx="360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4550101" y="2605609"/>
            <a:ext cx="137364" cy="10800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V="1">
            <a:off x="5107458" y="2616191"/>
            <a:ext cx="132914" cy="10440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5830947" y="3686344"/>
            <a:ext cx="360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5642783" y="2605609"/>
            <a:ext cx="137364" cy="10800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 bwMode="auto">
          <a:xfrm>
            <a:off x="2166638" y="2563861"/>
            <a:ext cx="517955" cy="1093318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ot"/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" name="Freeform 43"/>
          <p:cNvSpPr/>
          <p:nvPr/>
        </p:nvSpPr>
        <p:spPr>
          <a:xfrm rot="261704">
            <a:off x="2461491" y="1678822"/>
            <a:ext cx="614020" cy="966825"/>
          </a:xfrm>
          <a:custGeom>
            <a:avLst/>
            <a:gdLst>
              <a:gd name="connsiteX0" fmla="*/ 691444 w 691444"/>
              <a:gd name="connsiteY0" fmla="*/ 0 h 1919111"/>
              <a:gd name="connsiteX1" fmla="*/ 0 w 691444"/>
              <a:gd name="connsiteY1" fmla="*/ 1919111 h 1919111"/>
              <a:gd name="connsiteX0" fmla="*/ 691444 w 691444"/>
              <a:gd name="connsiteY0" fmla="*/ 0 h 1919111"/>
              <a:gd name="connsiteX1" fmla="*/ 0 w 691444"/>
              <a:gd name="connsiteY1" fmla="*/ 1919111 h 1919111"/>
              <a:gd name="connsiteX0" fmla="*/ 691444 w 691444"/>
              <a:gd name="connsiteY0" fmla="*/ 0 h 1919111"/>
              <a:gd name="connsiteX1" fmla="*/ 0 w 691444"/>
              <a:gd name="connsiteY1" fmla="*/ 1919111 h 1919111"/>
              <a:gd name="connsiteX0" fmla="*/ 634999 w 634999"/>
              <a:gd name="connsiteY0" fmla="*/ 0 h 1763889"/>
              <a:gd name="connsiteX1" fmla="*/ 0 w 634999"/>
              <a:gd name="connsiteY1" fmla="*/ 1763889 h 1763889"/>
              <a:gd name="connsiteX0" fmla="*/ 677332 w 677332"/>
              <a:gd name="connsiteY0" fmla="*/ 0 h 1495777"/>
              <a:gd name="connsiteX1" fmla="*/ 0 w 677332"/>
              <a:gd name="connsiteY1" fmla="*/ 1495777 h 1495777"/>
              <a:gd name="connsiteX0" fmla="*/ 677332 w 677332"/>
              <a:gd name="connsiteY0" fmla="*/ 0 h 1495777"/>
              <a:gd name="connsiteX1" fmla="*/ 0 w 677332"/>
              <a:gd name="connsiteY1" fmla="*/ 1495777 h 1495777"/>
              <a:gd name="connsiteX0" fmla="*/ 804332 w 804332"/>
              <a:gd name="connsiteY0" fmla="*/ 0 h 1566333"/>
              <a:gd name="connsiteX1" fmla="*/ 0 w 804332"/>
              <a:gd name="connsiteY1" fmla="*/ 1566333 h 1566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04332" h="1566333">
                <a:moveTo>
                  <a:pt x="804332" y="0"/>
                </a:moveTo>
                <a:cubicBezTo>
                  <a:pt x="418628" y="442148"/>
                  <a:pt x="131704" y="686740"/>
                  <a:pt x="0" y="1566333"/>
                </a:cubicBezTo>
              </a:path>
            </a:pathLst>
          </a:custGeom>
          <a:ln w="508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/>
          <p:cNvSpPr/>
          <p:nvPr/>
        </p:nvSpPr>
        <p:spPr>
          <a:xfrm>
            <a:off x="3111387" y="1330115"/>
            <a:ext cx="5904000" cy="864000"/>
          </a:xfrm>
          <a:prstGeom prst="roundRect">
            <a:avLst>
              <a:gd name="adj" fmla="val 0"/>
            </a:avLst>
          </a:prstGeom>
          <a:solidFill>
            <a:srgbClr val="19198C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Frequent context switching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912061" y="5112982"/>
            <a:ext cx="7666722" cy="864000"/>
          </a:xfrm>
          <a:prstGeom prst="roundRect">
            <a:avLst>
              <a:gd name="adj" fmla="val 0"/>
            </a:avLst>
          </a:prstGeom>
          <a:solidFill>
            <a:srgbClr val="19198C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Pollution of architectural structures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580610" y="4250111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endParaRPr lang="en-US" sz="28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3494253" y="2517295"/>
            <a:ext cx="1725544" cy="1806594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2" name="Freeform 51"/>
          <p:cNvSpPr/>
          <p:nvPr/>
        </p:nvSpPr>
        <p:spPr>
          <a:xfrm rot="12163034" flipH="1">
            <a:off x="4185373" y="4379041"/>
            <a:ext cx="534528" cy="652008"/>
          </a:xfrm>
          <a:custGeom>
            <a:avLst/>
            <a:gdLst>
              <a:gd name="connsiteX0" fmla="*/ 691444 w 691444"/>
              <a:gd name="connsiteY0" fmla="*/ 0 h 1919111"/>
              <a:gd name="connsiteX1" fmla="*/ 0 w 691444"/>
              <a:gd name="connsiteY1" fmla="*/ 1919111 h 1919111"/>
              <a:gd name="connsiteX0" fmla="*/ 691444 w 691444"/>
              <a:gd name="connsiteY0" fmla="*/ 0 h 1919111"/>
              <a:gd name="connsiteX1" fmla="*/ 0 w 691444"/>
              <a:gd name="connsiteY1" fmla="*/ 1919111 h 1919111"/>
              <a:gd name="connsiteX0" fmla="*/ 691444 w 691444"/>
              <a:gd name="connsiteY0" fmla="*/ 0 h 1919111"/>
              <a:gd name="connsiteX1" fmla="*/ 0 w 691444"/>
              <a:gd name="connsiteY1" fmla="*/ 1919111 h 1919111"/>
              <a:gd name="connsiteX0" fmla="*/ 634999 w 634999"/>
              <a:gd name="connsiteY0" fmla="*/ 0 h 1763889"/>
              <a:gd name="connsiteX1" fmla="*/ 0 w 634999"/>
              <a:gd name="connsiteY1" fmla="*/ 1763889 h 1763889"/>
              <a:gd name="connsiteX0" fmla="*/ 677332 w 677332"/>
              <a:gd name="connsiteY0" fmla="*/ 0 h 1495777"/>
              <a:gd name="connsiteX1" fmla="*/ 0 w 677332"/>
              <a:gd name="connsiteY1" fmla="*/ 1495777 h 1495777"/>
              <a:gd name="connsiteX0" fmla="*/ 677332 w 677332"/>
              <a:gd name="connsiteY0" fmla="*/ 0 h 1495777"/>
              <a:gd name="connsiteX1" fmla="*/ 0 w 677332"/>
              <a:gd name="connsiteY1" fmla="*/ 1495777 h 1495777"/>
              <a:gd name="connsiteX0" fmla="*/ 804332 w 804332"/>
              <a:gd name="connsiteY0" fmla="*/ 0 h 1566333"/>
              <a:gd name="connsiteX1" fmla="*/ 0 w 804332"/>
              <a:gd name="connsiteY1" fmla="*/ 1566333 h 1566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04332" h="1566333">
                <a:moveTo>
                  <a:pt x="804332" y="0"/>
                </a:moveTo>
                <a:cubicBezTo>
                  <a:pt x="418628" y="442148"/>
                  <a:pt x="131704" y="686740"/>
                  <a:pt x="0" y="1566333"/>
                </a:cubicBezTo>
              </a:path>
            </a:pathLst>
          </a:custGeom>
          <a:ln w="508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>
            <a:off x="3665389" y="3787832"/>
            <a:ext cx="394591" cy="3960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</a:t>
            </a:r>
            <a:endParaRPr lang="en-US" sz="32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4199498" y="3791971"/>
            <a:ext cx="394591" cy="3960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</a:t>
            </a:r>
            <a:endParaRPr lang="en-US" sz="32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4735015" y="3791971"/>
            <a:ext cx="394591" cy="3960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</a:t>
            </a:r>
            <a:endParaRPr lang="en-US" sz="32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5686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4" grpId="0" animBg="1"/>
      <p:bldP spid="48" grpId="0" animBg="1"/>
      <p:bldP spid="64" grpId="0" animBg="1"/>
      <p:bldP spid="53" grpId="0" animBg="1"/>
      <p:bldP spid="52" grpId="0" animBg="1"/>
      <p:bldP spid="54" grpId="0" animBg="1"/>
      <p:bldP spid="55" grpId="0" animBg="1"/>
      <p:bldP spid="5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Methodology for Simulated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use MARSSx86 full-system simulator with DRAMSim2</a:t>
            </a:r>
          </a:p>
          <a:p>
            <a:pPr lvl="1"/>
            <a:r>
              <a:rPr lang="en-US" dirty="0" smtClean="0"/>
              <a:t>Modified Linux scheduler to simulate 30ms and 1ms time slices</a:t>
            </a:r>
          </a:p>
          <a:p>
            <a:pPr lvl="1"/>
            <a:r>
              <a:rPr lang="en-US" dirty="0" smtClean="0"/>
              <a:t>Executed mixes of two applications on a single CPU</a:t>
            </a:r>
          </a:p>
          <a:p>
            <a:pPr lvl="1"/>
            <a:r>
              <a:rPr lang="en-US" dirty="0"/>
              <a:t>Used SPEC-CPU 2006 applications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8578" y="2763924"/>
            <a:ext cx="4019933" cy="3568878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4628576" y="2791210"/>
            <a:ext cx="4090009" cy="3632022"/>
            <a:chOff x="-4278212" y="1479847"/>
            <a:chExt cx="4923049" cy="4517305"/>
          </a:xfrm>
        </p:grpSpPr>
        <p:sp>
          <p:nvSpPr>
            <p:cNvPr id="25" name="Rectangle 24"/>
            <p:cNvSpPr/>
            <p:nvPr/>
          </p:nvSpPr>
          <p:spPr>
            <a:xfrm>
              <a:off x="-4193863" y="1479847"/>
              <a:ext cx="4838700" cy="1952790"/>
            </a:xfrm>
            <a:prstGeom prst="rect">
              <a:avLst/>
            </a:prstGeom>
            <a:solidFill>
              <a:schemeClr val="lt1">
                <a:alpha val="80000"/>
              </a:schemeClr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-4278212" y="5339369"/>
              <a:ext cx="4838700" cy="657783"/>
            </a:xfrm>
            <a:prstGeom prst="rect">
              <a:avLst/>
            </a:prstGeom>
            <a:solidFill>
              <a:schemeClr val="lt1">
                <a:alpha val="80000"/>
              </a:schemeClr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-4183414" y="3424781"/>
              <a:ext cx="4649107" cy="196444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2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2485621"/>
              </p:ext>
            </p:extLst>
          </p:nvPr>
        </p:nvGraphicFramePr>
        <p:xfrm>
          <a:off x="637202" y="2856705"/>
          <a:ext cx="3839936" cy="25799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9976"/>
                <a:gridCol w="2399960"/>
              </a:tblGrid>
              <a:tr h="425073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System configurations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30977">
                <a:tc>
                  <a:txBody>
                    <a:bodyPr/>
                    <a:lstStyle/>
                    <a:p>
                      <a:pPr algn="l"/>
                      <a:r>
                        <a:rPr lang="en-US" sz="160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Processor</a:t>
                      </a:r>
                      <a:endParaRPr lang="en-US" sz="16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Out-of-order</a:t>
                      </a:r>
                      <a:r>
                        <a:rPr lang="en-US" sz="16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x86 (Xeon)</a:t>
                      </a:r>
                      <a:endParaRPr lang="en-US" sz="16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977">
                <a:tc>
                  <a:txBody>
                    <a:bodyPr/>
                    <a:lstStyle/>
                    <a:p>
                      <a:pPr algn="l"/>
                      <a:r>
                        <a:rPr lang="en-US" sz="160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L1</a:t>
                      </a:r>
                      <a:r>
                        <a:rPr lang="en-US" sz="1600" baseline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I/D Cache</a:t>
                      </a:r>
                      <a:endParaRPr lang="en-US" sz="16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32KB, 4-way, 64B</a:t>
                      </a:r>
                      <a:endParaRPr lang="en-US" sz="16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977">
                <a:tc>
                  <a:txBody>
                    <a:bodyPr/>
                    <a:lstStyle/>
                    <a:p>
                      <a:pPr algn="l"/>
                      <a:r>
                        <a:rPr lang="en-US" altLang="ko-KR" sz="160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L2 Cache</a:t>
                      </a:r>
                      <a:endParaRPr lang="en-US" sz="16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256KB, 8-way, 64B</a:t>
                      </a:r>
                      <a:endParaRPr lang="en-US" sz="16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977">
                <a:tc>
                  <a:txBody>
                    <a:bodyPr/>
                    <a:lstStyle/>
                    <a:p>
                      <a:pPr algn="l"/>
                      <a:r>
                        <a:rPr lang="en-US" altLang="ko-KR" sz="160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L3 Cache</a:t>
                      </a:r>
                      <a:endParaRPr lang="en-US" sz="16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600" baseline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2MB, 16-way, 64B</a:t>
                      </a:r>
                      <a:endParaRPr lang="en-US" sz="16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977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Memory</a:t>
                      </a:r>
                      <a:endParaRPr lang="en-US" sz="16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6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DDR3-1600, 800Mhz</a:t>
                      </a:r>
                      <a:endParaRPr lang="en-US" sz="16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13</a:t>
            </a:fld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70371" y="5517751"/>
            <a:ext cx="237359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CPU: fits in L2 cache</a:t>
            </a:r>
          </a:p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CFR: cache friendly</a:t>
            </a:r>
          </a:p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THR: cache thrashing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45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Performance </a:t>
            </a:r>
            <a:r>
              <a:rPr lang="en-US" sz="3600" dirty="0" smtClean="0"/>
              <a:t>Effects of Short Time Slice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1838433"/>
              </p:ext>
            </p:extLst>
          </p:nvPr>
        </p:nvGraphicFramePr>
        <p:xfrm>
          <a:off x="150526" y="1437534"/>
          <a:ext cx="864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3951015" y="2061657"/>
            <a:ext cx="0" cy="3528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35775" y="5310409"/>
            <a:ext cx="1973810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Type-4 (CFR – CFR)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4480" y="5310409"/>
            <a:ext cx="1991635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Type-5 (CFR – THR)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24009" y="2559837"/>
            <a:ext cx="7956000" cy="1"/>
          </a:xfrm>
          <a:prstGeom prst="line">
            <a:avLst/>
          </a:prstGeom>
          <a:ln w="12700">
            <a:solidFill>
              <a:srgbClr val="FF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 bwMode="auto">
          <a:xfrm>
            <a:off x="6365363" y="3850492"/>
            <a:ext cx="328140" cy="916286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ot"/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Freeform 12"/>
          <p:cNvSpPr/>
          <p:nvPr/>
        </p:nvSpPr>
        <p:spPr>
          <a:xfrm rot="553848" flipH="1">
            <a:off x="6584534" y="4710256"/>
            <a:ext cx="383545" cy="654433"/>
          </a:xfrm>
          <a:custGeom>
            <a:avLst/>
            <a:gdLst>
              <a:gd name="connsiteX0" fmla="*/ 691444 w 691444"/>
              <a:gd name="connsiteY0" fmla="*/ 0 h 1919111"/>
              <a:gd name="connsiteX1" fmla="*/ 0 w 691444"/>
              <a:gd name="connsiteY1" fmla="*/ 1919111 h 1919111"/>
              <a:gd name="connsiteX0" fmla="*/ 691444 w 691444"/>
              <a:gd name="connsiteY0" fmla="*/ 0 h 1919111"/>
              <a:gd name="connsiteX1" fmla="*/ 0 w 691444"/>
              <a:gd name="connsiteY1" fmla="*/ 1919111 h 1919111"/>
              <a:gd name="connsiteX0" fmla="*/ 691444 w 691444"/>
              <a:gd name="connsiteY0" fmla="*/ 0 h 1919111"/>
              <a:gd name="connsiteX1" fmla="*/ 0 w 691444"/>
              <a:gd name="connsiteY1" fmla="*/ 1919111 h 1919111"/>
              <a:gd name="connsiteX0" fmla="*/ 634999 w 634999"/>
              <a:gd name="connsiteY0" fmla="*/ 0 h 1763889"/>
              <a:gd name="connsiteX1" fmla="*/ 0 w 634999"/>
              <a:gd name="connsiteY1" fmla="*/ 1763889 h 1763889"/>
              <a:gd name="connsiteX0" fmla="*/ 677332 w 677332"/>
              <a:gd name="connsiteY0" fmla="*/ 0 h 1495777"/>
              <a:gd name="connsiteX1" fmla="*/ 0 w 677332"/>
              <a:gd name="connsiteY1" fmla="*/ 1495777 h 1495777"/>
              <a:gd name="connsiteX0" fmla="*/ 677332 w 677332"/>
              <a:gd name="connsiteY0" fmla="*/ 0 h 1495777"/>
              <a:gd name="connsiteX1" fmla="*/ 0 w 677332"/>
              <a:gd name="connsiteY1" fmla="*/ 1495777 h 1495777"/>
              <a:gd name="connsiteX0" fmla="*/ 804332 w 804332"/>
              <a:gd name="connsiteY0" fmla="*/ 0 h 1566333"/>
              <a:gd name="connsiteX1" fmla="*/ 0 w 804332"/>
              <a:gd name="connsiteY1" fmla="*/ 1566333 h 1566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04332" h="1566333">
                <a:moveTo>
                  <a:pt x="804332" y="0"/>
                </a:moveTo>
                <a:cubicBezTo>
                  <a:pt x="418628" y="442148"/>
                  <a:pt x="131704" y="686740"/>
                  <a:pt x="0" y="1566333"/>
                </a:cubicBezTo>
              </a:path>
            </a:pathLst>
          </a:custGeom>
          <a:ln w="508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14</a:t>
            </a:fld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7975671" y="1772024"/>
            <a:ext cx="4347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142</a:t>
            </a:r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438979" y="4683730"/>
            <a:ext cx="109538" cy="35374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402013" y="3831144"/>
            <a:ext cx="179997" cy="5999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04589" y="2019898"/>
            <a:ext cx="748923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30ms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50669" y="2098972"/>
            <a:ext cx="617477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ms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5" name="Curved Connector 14"/>
          <p:cNvCxnSpPr/>
          <p:nvPr/>
        </p:nvCxnSpPr>
        <p:spPr>
          <a:xfrm rot="16200000" flipH="1">
            <a:off x="1100158" y="2403120"/>
            <a:ext cx="248904" cy="72000"/>
          </a:xfrm>
          <a:prstGeom prst="curved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urved Connector 20"/>
          <p:cNvCxnSpPr/>
          <p:nvPr/>
        </p:nvCxnSpPr>
        <p:spPr>
          <a:xfrm rot="10800000" flipV="1">
            <a:off x="1395693" y="2308681"/>
            <a:ext cx="229685" cy="210673"/>
          </a:xfrm>
          <a:prstGeom prst="curvedConnector3">
            <a:avLst>
              <a:gd name="adj1" fmla="val 99764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499705" y="1556867"/>
            <a:ext cx="2136334" cy="32403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5965832" y="3848993"/>
            <a:ext cx="328140" cy="831934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ysDot"/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" name="Freeform 22"/>
          <p:cNvSpPr/>
          <p:nvPr/>
        </p:nvSpPr>
        <p:spPr>
          <a:xfrm rot="11808234" flipH="1">
            <a:off x="6027755" y="4725044"/>
            <a:ext cx="397084" cy="622054"/>
          </a:xfrm>
          <a:custGeom>
            <a:avLst/>
            <a:gdLst>
              <a:gd name="connsiteX0" fmla="*/ 691444 w 691444"/>
              <a:gd name="connsiteY0" fmla="*/ 0 h 1919111"/>
              <a:gd name="connsiteX1" fmla="*/ 0 w 691444"/>
              <a:gd name="connsiteY1" fmla="*/ 1919111 h 1919111"/>
              <a:gd name="connsiteX0" fmla="*/ 691444 w 691444"/>
              <a:gd name="connsiteY0" fmla="*/ 0 h 1919111"/>
              <a:gd name="connsiteX1" fmla="*/ 0 w 691444"/>
              <a:gd name="connsiteY1" fmla="*/ 1919111 h 1919111"/>
              <a:gd name="connsiteX0" fmla="*/ 691444 w 691444"/>
              <a:gd name="connsiteY0" fmla="*/ 0 h 1919111"/>
              <a:gd name="connsiteX1" fmla="*/ 0 w 691444"/>
              <a:gd name="connsiteY1" fmla="*/ 1919111 h 1919111"/>
              <a:gd name="connsiteX0" fmla="*/ 634999 w 634999"/>
              <a:gd name="connsiteY0" fmla="*/ 0 h 1763889"/>
              <a:gd name="connsiteX1" fmla="*/ 0 w 634999"/>
              <a:gd name="connsiteY1" fmla="*/ 1763889 h 1763889"/>
              <a:gd name="connsiteX0" fmla="*/ 677332 w 677332"/>
              <a:gd name="connsiteY0" fmla="*/ 0 h 1495777"/>
              <a:gd name="connsiteX1" fmla="*/ 0 w 677332"/>
              <a:gd name="connsiteY1" fmla="*/ 1495777 h 1495777"/>
              <a:gd name="connsiteX0" fmla="*/ 677332 w 677332"/>
              <a:gd name="connsiteY0" fmla="*/ 0 h 1495777"/>
              <a:gd name="connsiteX1" fmla="*/ 0 w 677332"/>
              <a:gd name="connsiteY1" fmla="*/ 1495777 h 1495777"/>
              <a:gd name="connsiteX0" fmla="*/ 804332 w 804332"/>
              <a:gd name="connsiteY0" fmla="*/ 0 h 1566333"/>
              <a:gd name="connsiteX1" fmla="*/ 0 w 804332"/>
              <a:gd name="connsiteY1" fmla="*/ 1566333 h 1566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04332" h="1566333">
                <a:moveTo>
                  <a:pt x="804332" y="0"/>
                </a:moveTo>
                <a:cubicBezTo>
                  <a:pt x="418628" y="442148"/>
                  <a:pt x="131704" y="686740"/>
                  <a:pt x="0" y="1566333"/>
                </a:cubicBezTo>
              </a:path>
            </a:pathLst>
          </a:custGeom>
          <a:ln w="50800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8063817" y="1940272"/>
                <a:ext cx="21480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en-US" sz="16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3817" y="1940272"/>
                <a:ext cx="214802" cy="246221"/>
              </a:xfrm>
              <a:prstGeom prst="rect">
                <a:avLst/>
              </a:prstGeom>
              <a:blipFill rotWithShape="0">
                <a:blip r:embed="rId4"/>
                <a:stretch>
                  <a:fillRect l="-8571" r="-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7160420" y="5947291"/>
            <a:ext cx="1526380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CFR: cache friendly</a:t>
            </a:r>
          </a:p>
          <a:p>
            <a:r>
              <a:rPr lang="en-US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THR: cache thrashing</a:t>
            </a:r>
            <a:endParaRPr lang="en-US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155465" y="1378018"/>
            <a:ext cx="824813" cy="534282"/>
            <a:chOff x="3626895" y="2894718"/>
            <a:chExt cx="824813" cy="534282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3626895" y="2894718"/>
              <a:ext cx="0" cy="53428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650527" y="2975436"/>
              <a:ext cx="8011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Better</a:t>
              </a:r>
              <a:endParaRPr lang="ko-KR" altLang="en-US" dirty="0">
                <a:latin typeface="Tahoma" pitchFamily="34" charset="0"/>
                <a:cs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387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Mitigating </a:t>
            </a:r>
            <a:r>
              <a:rPr lang="en-US" sz="3600" dirty="0" smtClean="0"/>
              <a:t>Cache Pollution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Context </a:t>
            </a:r>
            <a:r>
              <a:rPr lang="en-US" dirty="0" err="1" smtClean="0"/>
              <a:t>prefetcher</a:t>
            </a:r>
            <a:r>
              <a:rPr lang="en-US" dirty="0" smtClean="0"/>
              <a:t> 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[Daly and Cain, HPCA ‘12] [</a:t>
            </a:r>
            <a:r>
              <a:rPr lang="en-US" altLang="ko-K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Zebchuk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al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., HPCA ‘13]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r>
              <a:rPr lang="en-US" dirty="0" smtClean="0"/>
              <a:t>The evicted cache blocks of other VMs are logged </a:t>
            </a:r>
          </a:p>
          <a:p>
            <a:pPr lvl="1"/>
            <a:r>
              <a:rPr lang="en-US" dirty="0" smtClean="0"/>
              <a:t>When the VM is re-scheduled, the logged blocks will be </a:t>
            </a:r>
            <a:r>
              <a:rPr lang="en-US" dirty="0" err="1" smtClean="0"/>
              <a:t>prefetched</a:t>
            </a:r>
            <a:endParaRPr lang="en-US" dirty="0" smtClean="0"/>
          </a:p>
          <a:p>
            <a:pPr lvl="2"/>
            <a:r>
              <a:rPr lang="en-US" dirty="0" smtClean="0"/>
              <a:t>May cause memory bandwidth saturation &amp; congestion</a:t>
            </a:r>
          </a:p>
          <a:p>
            <a:pPr lvl="1"/>
            <a:endParaRPr lang="en-US" sz="1600" dirty="0"/>
          </a:p>
          <a:p>
            <a:r>
              <a:rPr lang="en-US" dirty="0" smtClean="0"/>
              <a:t>Context preservation</a:t>
            </a:r>
          </a:p>
          <a:p>
            <a:pPr lvl="1"/>
            <a:r>
              <a:rPr lang="en-US" dirty="0" smtClean="0"/>
              <a:t>Retains the data of previous contexts with </a:t>
            </a:r>
            <a:r>
              <a:rPr lang="en-US" u="sng" dirty="0" smtClean="0"/>
              <a:t>dynamic insertion policy*</a:t>
            </a:r>
            <a:r>
              <a:rPr lang="en-US" dirty="0" smtClean="0"/>
              <a:t> to either MRU or LRU position</a:t>
            </a:r>
          </a:p>
          <a:p>
            <a:pPr lvl="1"/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492068" y="4628980"/>
            <a:ext cx="2241959" cy="1520496"/>
            <a:chOff x="1606383" y="4983396"/>
            <a:chExt cx="2241959" cy="1520496"/>
          </a:xfrm>
        </p:grpSpPr>
        <p:grpSp>
          <p:nvGrpSpPr>
            <p:cNvPr id="17" name="Group 16"/>
            <p:cNvGrpSpPr/>
            <p:nvPr/>
          </p:nvGrpSpPr>
          <p:grpSpPr>
            <a:xfrm>
              <a:off x="1606383" y="4983396"/>
              <a:ext cx="1786365" cy="1520496"/>
              <a:chOff x="970324" y="1631154"/>
              <a:chExt cx="3014109" cy="2565514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1644431" y="1631154"/>
                <a:ext cx="2340000" cy="1980000"/>
                <a:chOff x="924443" y="1759151"/>
                <a:chExt cx="2340000" cy="1980000"/>
              </a:xfrm>
            </p:grpSpPr>
            <p:cxnSp>
              <p:nvCxnSpPr>
                <p:cNvPr id="22" name="Straight Connector 21"/>
                <p:cNvCxnSpPr/>
                <p:nvPr/>
              </p:nvCxnSpPr>
              <p:spPr>
                <a:xfrm>
                  <a:off x="940516" y="1759151"/>
                  <a:ext cx="0" cy="19800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H="1">
                  <a:off x="924443" y="3703821"/>
                  <a:ext cx="234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" name="TextBox 18"/>
              <p:cNvSpPr txBox="1"/>
              <p:nvPr/>
            </p:nvSpPr>
            <p:spPr>
              <a:xfrm>
                <a:off x="1747085" y="3573499"/>
                <a:ext cx="2237348" cy="6231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j-lt"/>
                  </a:rPr>
                  <a:t>Cache size</a:t>
                </a:r>
                <a:endParaRPr lang="en-US" dirty="0">
                  <a:latin typeface="+mj-lt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 rot="16200000">
                <a:off x="714998" y="2382372"/>
                <a:ext cx="1133821" cy="6231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>
                    <a:latin typeface="+mj-lt"/>
                  </a:rPr>
                  <a:t>Perf</a:t>
                </a:r>
                <a:r>
                  <a:rPr lang="en-US" dirty="0" smtClean="0">
                    <a:latin typeface="+mj-lt"/>
                  </a:rPr>
                  <a:t>.</a:t>
                </a:r>
                <a:endParaRPr lang="en-US" dirty="0">
                  <a:latin typeface="+mj-lt"/>
                </a:endParaRPr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 flipV="1">
                <a:off x="1644431" y="1730746"/>
                <a:ext cx="2207581" cy="1158183"/>
              </a:xfrm>
              <a:prstGeom prst="line">
                <a:avLst/>
              </a:prstGeom>
              <a:ln w="38100">
                <a:solidFill>
                  <a:srgbClr val="00B05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31" name="Content Placeholder 2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08342" y="5271562"/>
              <a:ext cx="540000" cy="540000"/>
            </a:xfrm>
            <a:prstGeom prst="rect">
              <a:avLst/>
            </a:prstGeom>
          </p:spPr>
        </p:pic>
      </p:grpSp>
      <p:grpSp>
        <p:nvGrpSpPr>
          <p:cNvPr id="10" name="Group 9"/>
          <p:cNvGrpSpPr/>
          <p:nvPr/>
        </p:nvGrpSpPr>
        <p:grpSpPr>
          <a:xfrm>
            <a:off x="6061378" y="4628980"/>
            <a:ext cx="2470556" cy="1520496"/>
            <a:chOff x="5407211" y="4920585"/>
            <a:chExt cx="2470556" cy="1520496"/>
          </a:xfrm>
        </p:grpSpPr>
        <p:grpSp>
          <p:nvGrpSpPr>
            <p:cNvPr id="24" name="Group 23"/>
            <p:cNvGrpSpPr/>
            <p:nvPr/>
          </p:nvGrpSpPr>
          <p:grpSpPr>
            <a:xfrm>
              <a:off x="5407211" y="4920585"/>
              <a:ext cx="1786364" cy="1520496"/>
              <a:chOff x="4499484" y="4840568"/>
              <a:chExt cx="1786364" cy="1520496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4899004" y="4840568"/>
                <a:ext cx="1386842" cy="1173482"/>
                <a:chOff x="924443" y="1759151"/>
                <a:chExt cx="2340000" cy="1980000"/>
              </a:xfrm>
            </p:grpSpPr>
            <p:cxnSp>
              <p:nvCxnSpPr>
                <p:cNvPr id="29" name="Straight Connector 28"/>
                <p:cNvCxnSpPr/>
                <p:nvPr/>
              </p:nvCxnSpPr>
              <p:spPr>
                <a:xfrm>
                  <a:off x="940516" y="1759151"/>
                  <a:ext cx="0" cy="19800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flipH="1">
                  <a:off x="924443" y="3703821"/>
                  <a:ext cx="234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6" name="TextBox 25"/>
              <p:cNvSpPr txBox="1"/>
              <p:nvPr/>
            </p:nvSpPr>
            <p:spPr>
              <a:xfrm>
                <a:off x="4959844" y="5991732"/>
                <a:ext cx="13260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j-lt"/>
                  </a:rPr>
                  <a:t>Cache size</a:t>
                </a:r>
                <a:endParaRPr lang="en-US" dirty="0">
                  <a:latin typeface="+mj-lt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 rot="16200000">
                <a:off x="4348160" y="5285790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>
                    <a:latin typeface="+mj-lt"/>
                  </a:rPr>
                  <a:t>Perf</a:t>
                </a:r>
                <a:r>
                  <a:rPr lang="en-US" dirty="0" smtClean="0">
                    <a:latin typeface="+mj-lt"/>
                  </a:rPr>
                  <a:t>.</a:t>
                </a:r>
                <a:endParaRPr lang="en-US" dirty="0">
                  <a:latin typeface="+mj-lt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flipV="1">
                <a:off x="4915748" y="5414804"/>
                <a:ext cx="1368000" cy="1"/>
              </a:xfrm>
              <a:prstGeom prst="line">
                <a:avLst/>
              </a:prstGeom>
              <a:ln w="38100"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62233" y="5188837"/>
              <a:ext cx="515534" cy="540000"/>
            </a:xfrm>
            <a:prstGeom prst="rect">
              <a:avLst/>
            </a:prstGeom>
          </p:spPr>
        </p:pic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15</a:t>
            </a:fld>
            <a:endParaRPr lang="ko-KR" altLang="en-US"/>
          </a:p>
        </p:txBody>
      </p:sp>
      <p:sp>
        <p:nvSpPr>
          <p:cNvPr id="51" name="Rounded Rectangle 50"/>
          <p:cNvSpPr/>
          <p:nvPr/>
        </p:nvSpPr>
        <p:spPr>
          <a:xfrm>
            <a:off x="3485469" y="4969693"/>
            <a:ext cx="1782000" cy="6660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3485470" y="4969693"/>
            <a:ext cx="448025" cy="666000"/>
          </a:xfrm>
          <a:prstGeom prst="roundRect">
            <a:avLst>
              <a:gd name="adj" fmla="val 0"/>
            </a:avLst>
          </a:prstGeom>
          <a:solidFill>
            <a:schemeClr val="accent3"/>
          </a:solidFill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182091" y="5895839"/>
            <a:ext cx="708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MRU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flipV="1">
            <a:off x="3485470" y="5635693"/>
            <a:ext cx="0" cy="33579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966810" y="5895839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 flipV="1">
            <a:off x="5270189" y="5635693"/>
            <a:ext cx="0" cy="33579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ounded Rectangle 64"/>
          <p:cNvSpPr/>
          <p:nvPr/>
        </p:nvSpPr>
        <p:spPr>
          <a:xfrm>
            <a:off x="3929106" y="4970056"/>
            <a:ext cx="448025" cy="666000"/>
          </a:xfrm>
          <a:prstGeom prst="roundRect">
            <a:avLst>
              <a:gd name="adj" fmla="val 0"/>
            </a:avLst>
          </a:prstGeom>
          <a:solidFill>
            <a:schemeClr val="accent3"/>
          </a:solidFill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4377483" y="4970056"/>
            <a:ext cx="448025" cy="666000"/>
          </a:xfrm>
          <a:prstGeom prst="roundRect">
            <a:avLst>
              <a:gd name="adj" fmla="val 0"/>
            </a:avLst>
          </a:prstGeom>
          <a:solidFill>
            <a:schemeClr val="accent3"/>
          </a:solidFill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4823516" y="4968425"/>
            <a:ext cx="448025" cy="666000"/>
          </a:xfrm>
          <a:prstGeom prst="roundRect">
            <a:avLst>
              <a:gd name="adj" fmla="val 0"/>
            </a:avLst>
          </a:prstGeom>
          <a:solidFill>
            <a:schemeClr val="accent3"/>
          </a:solidFill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5500730" y="4969693"/>
            <a:ext cx="448025" cy="6660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5503952" y="4969693"/>
            <a:ext cx="448025" cy="6660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5503952" y="4967075"/>
            <a:ext cx="448025" cy="6660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3403902" y="4416890"/>
            <a:ext cx="1512000" cy="1225572"/>
            <a:chOff x="3798561" y="4478888"/>
            <a:chExt cx="1512000" cy="1225572"/>
          </a:xfrm>
        </p:grpSpPr>
        <p:sp>
          <p:nvSpPr>
            <p:cNvPr id="62" name="Rounded Rectangle 61"/>
            <p:cNvSpPr/>
            <p:nvPr/>
          </p:nvSpPr>
          <p:spPr>
            <a:xfrm>
              <a:off x="3868044" y="5019354"/>
              <a:ext cx="1391335" cy="685106"/>
            </a:xfrm>
            <a:prstGeom prst="roundRect">
              <a:avLst>
                <a:gd name="adj" fmla="val 0"/>
              </a:avLst>
            </a:prstGeom>
            <a:noFill/>
            <a:ln w="57150">
              <a:solidFill>
                <a:srgbClr val="19198C"/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3798561" y="4478888"/>
              <a:ext cx="1512000" cy="432000"/>
            </a:xfrm>
            <a:prstGeom prst="roundRect">
              <a:avLst/>
            </a:prstGeom>
            <a:solidFill>
              <a:srgbClr val="19198C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</a:t>
              </a:r>
              <a:r>
                <a:rPr lang="en-US" sz="20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reserved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757311" y="6186708"/>
            <a:ext cx="17162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CFR: cache friendly</a:t>
            </a:r>
            <a:endPara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368283" y="6154016"/>
            <a:ext cx="18887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THR: cache thrashing</a:t>
            </a:r>
            <a:endPara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372070" y="4028990"/>
            <a:ext cx="8314730" cy="2432803"/>
            <a:chOff x="372071" y="4071171"/>
            <a:chExt cx="8314730" cy="2432803"/>
          </a:xfrm>
        </p:grpSpPr>
        <p:sp>
          <p:nvSpPr>
            <p:cNvPr id="70" name="Rectangle 69"/>
            <p:cNvSpPr/>
            <p:nvPr/>
          </p:nvSpPr>
          <p:spPr>
            <a:xfrm>
              <a:off x="372071" y="4071171"/>
              <a:ext cx="8314730" cy="24328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1" name="Group 70"/>
            <p:cNvGrpSpPr/>
            <p:nvPr/>
          </p:nvGrpSpPr>
          <p:grpSpPr>
            <a:xfrm>
              <a:off x="849274" y="4208987"/>
              <a:ext cx="7560000" cy="1939034"/>
              <a:chOff x="849274" y="4208987"/>
              <a:chExt cx="7560000" cy="1939034"/>
            </a:xfrm>
          </p:grpSpPr>
          <p:grpSp>
            <p:nvGrpSpPr>
              <p:cNvPr id="72" name="Group 71"/>
              <p:cNvGrpSpPr/>
              <p:nvPr/>
            </p:nvGrpSpPr>
            <p:grpSpPr>
              <a:xfrm>
                <a:off x="849274" y="4228768"/>
                <a:ext cx="1440000" cy="828938"/>
                <a:chOff x="555426" y="5309355"/>
                <a:chExt cx="1440000" cy="828938"/>
              </a:xfrm>
            </p:grpSpPr>
            <p:cxnSp>
              <p:nvCxnSpPr>
                <p:cNvPr id="82" name="Straight Arrow Connector 81"/>
                <p:cNvCxnSpPr/>
                <p:nvPr/>
              </p:nvCxnSpPr>
              <p:spPr>
                <a:xfrm>
                  <a:off x="555426" y="5753086"/>
                  <a:ext cx="1440000" cy="0"/>
                </a:xfrm>
                <a:prstGeom prst="straightConnector1">
                  <a:avLst/>
                </a:prstGeom>
                <a:ln w="28575">
                  <a:solidFill>
                    <a:schemeClr val="accent1"/>
                  </a:solidFill>
                  <a:prstDash val="sys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3" name="TextBox 82"/>
                <p:cNvSpPr txBox="1"/>
                <p:nvPr/>
              </p:nvSpPr>
              <p:spPr>
                <a:xfrm>
                  <a:off x="911608" y="5768961"/>
                  <a:ext cx="6078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1ms</a:t>
                  </a:r>
                  <a:endPara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4" name="TextBox 83"/>
                <p:cNvSpPr txBox="1"/>
                <p:nvPr/>
              </p:nvSpPr>
              <p:spPr>
                <a:xfrm>
                  <a:off x="947451" y="5309355"/>
                  <a:ext cx="65594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MRU</a:t>
                  </a:r>
                  <a:endPara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  <p:grpSp>
            <p:nvGrpSpPr>
              <p:cNvPr id="73" name="Group 72"/>
              <p:cNvGrpSpPr/>
              <p:nvPr/>
            </p:nvGrpSpPr>
            <p:grpSpPr>
              <a:xfrm>
                <a:off x="2378037" y="4235699"/>
                <a:ext cx="1440000" cy="822007"/>
                <a:chOff x="2084189" y="5316286"/>
                <a:chExt cx="1440000" cy="822007"/>
              </a:xfrm>
            </p:grpSpPr>
            <p:cxnSp>
              <p:nvCxnSpPr>
                <p:cNvPr id="79" name="Straight Arrow Connector 78"/>
                <p:cNvCxnSpPr/>
                <p:nvPr/>
              </p:nvCxnSpPr>
              <p:spPr>
                <a:xfrm>
                  <a:off x="2084189" y="5762611"/>
                  <a:ext cx="1440000" cy="0"/>
                </a:xfrm>
                <a:prstGeom prst="straightConnector1">
                  <a:avLst/>
                </a:prstGeom>
                <a:ln w="28575">
                  <a:solidFill>
                    <a:schemeClr val="accent2"/>
                  </a:solidFill>
                  <a:prstDash val="sys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0" name="TextBox 79"/>
                <p:cNvSpPr txBox="1"/>
                <p:nvPr/>
              </p:nvSpPr>
              <p:spPr>
                <a:xfrm>
                  <a:off x="2561174" y="5316286"/>
                  <a:ext cx="59343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LRU</a:t>
                  </a:r>
                  <a:endPara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1" name="TextBox 80"/>
                <p:cNvSpPr txBox="1"/>
                <p:nvPr/>
              </p:nvSpPr>
              <p:spPr>
                <a:xfrm>
                  <a:off x="2516289" y="5768961"/>
                  <a:ext cx="6078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1ms</a:t>
                  </a:r>
                  <a:endPara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  <p:grpSp>
            <p:nvGrpSpPr>
              <p:cNvPr id="74" name="Group 73"/>
              <p:cNvGrpSpPr/>
              <p:nvPr/>
            </p:nvGrpSpPr>
            <p:grpSpPr>
              <a:xfrm>
                <a:off x="3818037" y="4208987"/>
                <a:ext cx="4533900" cy="845223"/>
                <a:chOff x="3732014" y="5293070"/>
                <a:chExt cx="4533900" cy="845223"/>
              </a:xfrm>
            </p:grpSpPr>
            <p:cxnSp>
              <p:nvCxnSpPr>
                <p:cNvPr id="76" name="Straight Arrow Connector 75"/>
                <p:cNvCxnSpPr/>
                <p:nvPr/>
              </p:nvCxnSpPr>
              <p:spPr>
                <a:xfrm>
                  <a:off x="3732014" y="5768961"/>
                  <a:ext cx="4533900" cy="0"/>
                </a:xfrm>
                <a:prstGeom prst="straightConnector1">
                  <a:avLst/>
                </a:prstGeom>
                <a:ln w="28575">
                  <a:solidFill>
                    <a:srgbClr val="00B05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7" name="TextBox 76"/>
                <p:cNvSpPr txBox="1"/>
                <p:nvPr/>
              </p:nvSpPr>
              <p:spPr>
                <a:xfrm>
                  <a:off x="5703858" y="5768961"/>
                  <a:ext cx="6078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8ms</a:t>
                  </a:r>
                  <a:endPara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8" name="TextBox 77"/>
                <p:cNvSpPr txBox="1"/>
                <p:nvPr/>
              </p:nvSpPr>
              <p:spPr>
                <a:xfrm>
                  <a:off x="4298286" y="5293070"/>
                  <a:ext cx="378206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Winner of the two insertion policies</a:t>
                  </a:r>
                  <a:endPara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  <p:sp>
            <p:nvSpPr>
              <p:cNvPr id="75" name="Rounded Rectangle 74"/>
              <p:cNvSpPr/>
              <p:nvPr/>
            </p:nvSpPr>
            <p:spPr>
              <a:xfrm>
                <a:off x="849274" y="5284021"/>
                <a:ext cx="7560000" cy="864000"/>
              </a:xfrm>
              <a:prstGeom prst="roundRect">
                <a:avLst/>
              </a:prstGeom>
              <a:solidFill>
                <a:srgbClr val="19198C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Simple time-sampling </a:t>
                </a:r>
                <a:r>
                  <a:rPr lang="en-US" sz="3200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mechanism</a:t>
                </a:r>
              </a:p>
            </p:txBody>
          </p:sp>
        </p:grpSp>
      </p:grpSp>
      <p:sp>
        <p:nvSpPr>
          <p:cNvPr id="68" name="TextBox 67"/>
          <p:cNvSpPr txBox="1"/>
          <p:nvPr/>
        </p:nvSpPr>
        <p:spPr>
          <a:xfrm>
            <a:off x="462702" y="6526234"/>
            <a:ext cx="200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 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Qureshi et al., ISCA ‘07]</a:t>
            </a:r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72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85185E-6 L -0.07344 1.85185E-6 " pathEditMode="relative" rAng="0" ptsTypes="AA">
                                      <p:cBhvr>
                                        <p:cTn id="6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8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85185E-6 L -0.07344 1.85185E-6 " pathEditMode="relative" rAng="0" ptsTypes="AA">
                                      <p:cBhvr>
                                        <p:cTn id="6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8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81481E-6 L -0.07344 4.81481E-6 " pathEditMode="relative" rAng="0" ptsTypes="AA">
                                      <p:cBhvr>
                                        <p:cTn id="7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8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2" animBg="1"/>
      <p:bldP spid="56" grpId="0"/>
      <p:bldP spid="58" grpId="0"/>
      <p:bldP spid="65" grpId="0" animBg="1"/>
      <p:bldP spid="66" grpId="0" animBg="1"/>
      <p:bldP spid="67" grpId="0" animBg="1"/>
      <p:bldP spid="53" grpId="0" animBg="1"/>
      <p:bldP spid="53" grpId="1" animBg="1"/>
      <p:bldP spid="60" grpId="0" animBg="1"/>
      <p:bldP spid="60" grpId="1" animBg="1"/>
      <p:bldP spid="64" grpId="0" animBg="1"/>
      <p:bldP spid="64" grpId="1" animBg="1"/>
      <p:bldP spid="4" grpId="0"/>
      <p:bldP spid="55" grpId="0"/>
      <p:bldP spid="6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 dirty="0"/>
              <a:t>Evaluated Schemes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6443116"/>
              </p:ext>
            </p:extLst>
          </p:nvPr>
        </p:nvGraphicFramePr>
        <p:xfrm>
          <a:off x="732064" y="2049023"/>
          <a:ext cx="7679872" cy="32999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96320"/>
                <a:gridCol w="4383552"/>
              </a:tblGrid>
              <a:tr h="4658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Configuration</a:t>
                      </a:r>
                      <a:endParaRPr lang="en-US" sz="2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Description</a:t>
                      </a:r>
                      <a:endParaRPr lang="en-US" sz="2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72345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Baseline</a:t>
                      </a:r>
                      <a:endParaRPr lang="en-US" sz="2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30ms time slice (</a:t>
                      </a:r>
                      <a:r>
                        <a:rPr lang="en-US" sz="20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Xen</a:t>
                      </a:r>
                      <a:r>
                        <a:rPr lang="en-US" sz="2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default)</a:t>
                      </a:r>
                      <a:endParaRPr lang="en-US" sz="2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345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1ms</a:t>
                      </a:r>
                      <a:endParaRPr lang="en-US" sz="2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1ms time slice</a:t>
                      </a:r>
                      <a:endParaRPr lang="en-US" sz="2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345">
                <a:tc>
                  <a:txBody>
                    <a:bodyPr/>
                    <a:lstStyle/>
                    <a:p>
                      <a:pPr algn="l"/>
                      <a:r>
                        <a:rPr lang="en-US" altLang="ko-KR" sz="2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1ms w/ </a:t>
                      </a:r>
                      <a:r>
                        <a:rPr lang="en-US" altLang="ko-KR" sz="20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ctx-prefetch</a:t>
                      </a:r>
                      <a:r>
                        <a:rPr lang="en-US" altLang="ko-KR" sz="2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*</a:t>
                      </a:r>
                      <a:endParaRPr lang="en-US" sz="2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2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State-of-the-art context </a:t>
                      </a:r>
                      <a:r>
                        <a:rPr lang="en-US" altLang="ko-KR" sz="20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prefetch</a:t>
                      </a:r>
                      <a:r>
                        <a:rPr lang="en-US" altLang="ko-KR" sz="2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2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345">
                <a:tc>
                  <a:txBody>
                    <a:bodyPr/>
                    <a:lstStyle/>
                    <a:p>
                      <a:pPr algn="l"/>
                      <a:r>
                        <a:rPr lang="en-US" altLang="ko-KR" sz="2000" dirty="0" smtClean="0">
                          <a:solidFill>
                            <a:schemeClr val="accen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1ms w/ DIP</a:t>
                      </a:r>
                      <a:endParaRPr lang="en-US" sz="2000" dirty="0">
                        <a:solidFill>
                          <a:schemeClr val="accent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2000" dirty="0" smtClean="0">
                          <a:solidFill>
                            <a:schemeClr val="accen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Dynamic insertion policy </a:t>
                      </a:r>
                      <a:endParaRPr lang="en-US" sz="2000" dirty="0">
                        <a:solidFill>
                          <a:schemeClr val="accent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345">
                <a:tc>
                  <a:txBody>
                    <a:bodyPr/>
                    <a:lstStyle/>
                    <a:p>
                      <a:pPr algn="l"/>
                      <a:r>
                        <a:rPr lang="en-US" altLang="ko-KR" sz="2000" dirty="0" smtClean="0">
                          <a:solidFill>
                            <a:schemeClr val="accen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1ms w/ DIP + </a:t>
                      </a:r>
                      <a:r>
                        <a:rPr lang="en-US" altLang="ko-KR" sz="2000" dirty="0" err="1" smtClean="0">
                          <a:solidFill>
                            <a:schemeClr val="accen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ctx-prefetch</a:t>
                      </a:r>
                      <a:endParaRPr lang="en-US" sz="2000" dirty="0">
                        <a:solidFill>
                          <a:schemeClr val="accent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2000" dirty="0" smtClean="0">
                          <a:solidFill>
                            <a:schemeClr val="accen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DIP with context </a:t>
                      </a:r>
                      <a:r>
                        <a:rPr lang="en-US" altLang="ko-KR" sz="2000" dirty="0" err="1" smtClean="0">
                          <a:solidFill>
                            <a:schemeClr val="accen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prefetch</a:t>
                      </a:r>
                      <a:r>
                        <a:rPr lang="en-US" altLang="ko-KR" sz="2000" dirty="0" smtClean="0">
                          <a:solidFill>
                            <a:schemeClr val="accen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2000" dirty="0">
                        <a:solidFill>
                          <a:schemeClr val="accent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345">
                <a:tc>
                  <a:txBody>
                    <a:bodyPr/>
                    <a:lstStyle/>
                    <a:p>
                      <a:pPr algn="l"/>
                      <a:r>
                        <a:rPr lang="en-US" altLang="ko-KR" sz="2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1ms w/ SIP-best</a:t>
                      </a:r>
                      <a:endParaRPr lang="en-US" sz="2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2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Optimal </a:t>
                      </a:r>
                      <a:r>
                        <a:rPr lang="en-US" altLang="ko-KR" sz="2000" i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static</a:t>
                      </a:r>
                      <a:r>
                        <a:rPr lang="en-US" altLang="ko-KR" sz="2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insertion policy 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8805" y="6541166"/>
            <a:ext cx="2420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 [</a:t>
            </a:r>
            <a:r>
              <a:rPr lang="en-US" sz="1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Zebchuk</a:t>
            </a:r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et al., HPCA ‘13]</a:t>
            </a:r>
            <a:endPara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84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Performance with Cache Preservation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 5 (</a:t>
            </a:r>
            <a:r>
              <a:rPr lang="en-US" dirty="0" smtClean="0"/>
              <a:t>CFR – THR)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17</a:t>
            </a:fld>
            <a:endParaRPr lang="ko-KR" altLang="en-US"/>
          </a:p>
        </p:txBody>
      </p:sp>
      <p:graphicFrame>
        <p:nvGraphicFramePr>
          <p:cNvPr id="19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7817562"/>
              </p:ext>
            </p:extLst>
          </p:nvPr>
        </p:nvGraphicFramePr>
        <p:xfrm>
          <a:off x="288000" y="1869026"/>
          <a:ext cx="8568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4920821"/>
              </p:ext>
            </p:extLst>
          </p:nvPr>
        </p:nvGraphicFramePr>
        <p:xfrm>
          <a:off x="288000" y="1869056"/>
          <a:ext cx="8568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1" name="Chart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6741140"/>
              </p:ext>
            </p:extLst>
          </p:nvPr>
        </p:nvGraphicFramePr>
        <p:xfrm>
          <a:off x="288000" y="1869056"/>
          <a:ext cx="8568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2" name="Char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4858472"/>
              </p:ext>
            </p:extLst>
          </p:nvPr>
        </p:nvGraphicFramePr>
        <p:xfrm>
          <a:off x="288000" y="1869056"/>
          <a:ext cx="8568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cxnSp>
        <p:nvCxnSpPr>
          <p:cNvPr id="23" name="Straight Connector 22"/>
          <p:cNvCxnSpPr/>
          <p:nvPr/>
        </p:nvCxnSpPr>
        <p:spPr>
          <a:xfrm>
            <a:off x="2681356" y="2399294"/>
            <a:ext cx="0" cy="3126298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187681" y="2399294"/>
            <a:ext cx="0" cy="3126298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705631" y="2399294"/>
            <a:ext cx="0" cy="3126298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208032" y="2399294"/>
            <a:ext cx="0" cy="3126298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142329" y="3069129"/>
            <a:ext cx="7668000" cy="1"/>
          </a:xfrm>
          <a:prstGeom prst="line">
            <a:avLst/>
          </a:prstGeom>
          <a:ln w="12700">
            <a:solidFill>
              <a:srgbClr val="FF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8013530" y="2289019"/>
            <a:ext cx="824813" cy="534282"/>
            <a:chOff x="3626895" y="2894718"/>
            <a:chExt cx="824813" cy="534282"/>
          </a:xfrm>
        </p:grpSpPr>
        <p:cxnSp>
          <p:nvCxnSpPr>
            <p:cNvPr id="15" name="Straight Arrow Connector 14"/>
            <p:cNvCxnSpPr/>
            <p:nvPr/>
          </p:nvCxnSpPr>
          <p:spPr>
            <a:xfrm>
              <a:off x="3626895" y="2894718"/>
              <a:ext cx="0" cy="53428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3650527" y="2975436"/>
              <a:ext cx="8011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Better</a:t>
              </a:r>
              <a:endParaRPr lang="ko-KR" altLang="en-US" dirty="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77673" y="5813624"/>
            <a:ext cx="1929311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CFR: cache friendly</a:t>
            </a:r>
            <a:endParaRPr lang="en-US" sz="16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Freeform 28"/>
          <p:cNvSpPr/>
          <p:nvPr/>
        </p:nvSpPr>
        <p:spPr>
          <a:xfrm rot="553848" flipH="1">
            <a:off x="2275363" y="5132665"/>
            <a:ext cx="383545" cy="654433"/>
          </a:xfrm>
          <a:custGeom>
            <a:avLst/>
            <a:gdLst>
              <a:gd name="connsiteX0" fmla="*/ 691444 w 691444"/>
              <a:gd name="connsiteY0" fmla="*/ 0 h 1919111"/>
              <a:gd name="connsiteX1" fmla="*/ 0 w 691444"/>
              <a:gd name="connsiteY1" fmla="*/ 1919111 h 1919111"/>
              <a:gd name="connsiteX0" fmla="*/ 691444 w 691444"/>
              <a:gd name="connsiteY0" fmla="*/ 0 h 1919111"/>
              <a:gd name="connsiteX1" fmla="*/ 0 w 691444"/>
              <a:gd name="connsiteY1" fmla="*/ 1919111 h 1919111"/>
              <a:gd name="connsiteX0" fmla="*/ 691444 w 691444"/>
              <a:gd name="connsiteY0" fmla="*/ 0 h 1919111"/>
              <a:gd name="connsiteX1" fmla="*/ 0 w 691444"/>
              <a:gd name="connsiteY1" fmla="*/ 1919111 h 1919111"/>
              <a:gd name="connsiteX0" fmla="*/ 634999 w 634999"/>
              <a:gd name="connsiteY0" fmla="*/ 0 h 1763889"/>
              <a:gd name="connsiteX1" fmla="*/ 0 w 634999"/>
              <a:gd name="connsiteY1" fmla="*/ 1763889 h 1763889"/>
              <a:gd name="connsiteX0" fmla="*/ 677332 w 677332"/>
              <a:gd name="connsiteY0" fmla="*/ 0 h 1495777"/>
              <a:gd name="connsiteX1" fmla="*/ 0 w 677332"/>
              <a:gd name="connsiteY1" fmla="*/ 1495777 h 1495777"/>
              <a:gd name="connsiteX0" fmla="*/ 677332 w 677332"/>
              <a:gd name="connsiteY0" fmla="*/ 0 h 1495777"/>
              <a:gd name="connsiteX1" fmla="*/ 0 w 677332"/>
              <a:gd name="connsiteY1" fmla="*/ 1495777 h 1495777"/>
              <a:gd name="connsiteX0" fmla="*/ 804332 w 804332"/>
              <a:gd name="connsiteY0" fmla="*/ 0 h 1566333"/>
              <a:gd name="connsiteX1" fmla="*/ 0 w 804332"/>
              <a:gd name="connsiteY1" fmla="*/ 1566333 h 1566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04332" h="1566333">
                <a:moveTo>
                  <a:pt x="804332" y="0"/>
                </a:moveTo>
                <a:cubicBezTo>
                  <a:pt x="418628" y="442148"/>
                  <a:pt x="131704" y="686740"/>
                  <a:pt x="0" y="1566333"/>
                </a:cubicBezTo>
              </a:path>
            </a:pathLst>
          </a:custGeom>
          <a:ln w="508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 rot="2417732" flipH="1">
            <a:off x="1287432" y="5160741"/>
            <a:ext cx="397084" cy="622054"/>
          </a:xfrm>
          <a:custGeom>
            <a:avLst/>
            <a:gdLst>
              <a:gd name="connsiteX0" fmla="*/ 691444 w 691444"/>
              <a:gd name="connsiteY0" fmla="*/ 0 h 1919111"/>
              <a:gd name="connsiteX1" fmla="*/ 0 w 691444"/>
              <a:gd name="connsiteY1" fmla="*/ 1919111 h 1919111"/>
              <a:gd name="connsiteX0" fmla="*/ 691444 w 691444"/>
              <a:gd name="connsiteY0" fmla="*/ 0 h 1919111"/>
              <a:gd name="connsiteX1" fmla="*/ 0 w 691444"/>
              <a:gd name="connsiteY1" fmla="*/ 1919111 h 1919111"/>
              <a:gd name="connsiteX0" fmla="*/ 691444 w 691444"/>
              <a:gd name="connsiteY0" fmla="*/ 0 h 1919111"/>
              <a:gd name="connsiteX1" fmla="*/ 0 w 691444"/>
              <a:gd name="connsiteY1" fmla="*/ 1919111 h 1919111"/>
              <a:gd name="connsiteX0" fmla="*/ 634999 w 634999"/>
              <a:gd name="connsiteY0" fmla="*/ 0 h 1763889"/>
              <a:gd name="connsiteX1" fmla="*/ 0 w 634999"/>
              <a:gd name="connsiteY1" fmla="*/ 1763889 h 1763889"/>
              <a:gd name="connsiteX0" fmla="*/ 677332 w 677332"/>
              <a:gd name="connsiteY0" fmla="*/ 0 h 1495777"/>
              <a:gd name="connsiteX1" fmla="*/ 0 w 677332"/>
              <a:gd name="connsiteY1" fmla="*/ 1495777 h 1495777"/>
              <a:gd name="connsiteX0" fmla="*/ 677332 w 677332"/>
              <a:gd name="connsiteY0" fmla="*/ 0 h 1495777"/>
              <a:gd name="connsiteX1" fmla="*/ 0 w 677332"/>
              <a:gd name="connsiteY1" fmla="*/ 1495777 h 1495777"/>
              <a:gd name="connsiteX0" fmla="*/ 804332 w 804332"/>
              <a:gd name="connsiteY0" fmla="*/ 0 h 1566333"/>
              <a:gd name="connsiteX1" fmla="*/ 0 w 804332"/>
              <a:gd name="connsiteY1" fmla="*/ 1566333 h 1566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04332" h="1566333">
                <a:moveTo>
                  <a:pt x="804332" y="0"/>
                </a:moveTo>
                <a:cubicBezTo>
                  <a:pt x="418628" y="442148"/>
                  <a:pt x="131704" y="686740"/>
                  <a:pt x="0" y="1566333"/>
                </a:cubicBezTo>
              </a:path>
            </a:pathLst>
          </a:custGeom>
          <a:ln w="508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356047" y="5108972"/>
            <a:ext cx="396000" cy="0"/>
          </a:xfrm>
          <a:prstGeom prst="line">
            <a:avLst/>
          </a:prstGeom>
          <a:ln w="38100">
            <a:solidFill>
              <a:srgbClr val="00B050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992043" y="5108972"/>
            <a:ext cx="612000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351503" y="5813624"/>
            <a:ext cx="2127185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THR: cache thrashing</a:t>
            </a:r>
            <a:endParaRPr lang="en-US" sz="16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142445" y="2140493"/>
            <a:ext cx="4347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142</a:t>
            </a:r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265683" y="2318266"/>
                <a:ext cx="18755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en-US" sz="14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5683" y="2318266"/>
                <a:ext cx="187552" cy="215444"/>
              </a:xfrm>
              <a:prstGeom prst="rect">
                <a:avLst/>
              </a:prstGeom>
              <a:blipFill rotWithShape="0">
                <a:blip r:embed="rId7"/>
                <a:stretch>
                  <a:fillRect l="-9677" r="-6452"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544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0" grpId="0">
        <p:bldAsOne/>
      </p:bldGraphic>
      <p:bldGraphic spid="21" grpId="0">
        <p:bldAsOne/>
      </p:bldGraphic>
      <p:bldGraphic spid="22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Performance with Cache Preservation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 </a:t>
            </a:r>
            <a:r>
              <a:rPr lang="en-US" dirty="0" smtClean="0"/>
              <a:t>4 </a:t>
            </a:r>
            <a:r>
              <a:rPr lang="en-US" dirty="0"/>
              <a:t>(CFR – </a:t>
            </a:r>
            <a:r>
              <a:rPr lang="en-US" dirty="0" smtClean="0"/>
              <a:t>CFR)</a:t>
            </a:r>
            <a:endParaRPr lang="en-US" dirty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6527432"/>
            <a:ext cx="2177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Baseline: 30ms time slice</a:t>
            </a:r>
            <a:endPara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83376" y="1869026"/>
            <a:ext cx="8577247" cy="3787557"/>
            <a:chOff x="283376" y="1869026"/>
            <a:chExt cx="8577247" cy="3787557"/>
          </a:xfrm>
        </p:grpSpPr>
        <p:graphicFrame>
          <p:nvGraphicFramePr>
            <p:cNvPr id="14" name="Chart 1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967748461"/>
                </p:ext>
              </p:extLst>
            </p:nvPr>
          </p:nvGraphicFramePr>
          <p:xfrm>
            <a:off x="283376" y="1869026"/>
            <a:ext cx="8577247" cy="357814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cxnSp>
          <p:nvCxnSpPr>
            <p:cNvPr id="8" name="Straight Connector 7"/>
            <p:cNvCxnSpPr/>
            <p:nvPr/>
          </p:nvCxnSpPr>
          <p:spPr>
            <a:xfrm>
              <a:off x="3698909" y="2413116"/>
              <a:ext cx="0" cy="324000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6204673" y="2416583"/>
              <a:ext cx="0" cy="324000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1140496" y="3066053"/>
              <a:ext cx="7668000" cy="1"/>
            </a:xfrm>
            <a:prstGeom prst="line">
              <a:avLst/>
            </a:prstGeom>
            <a:ln w="12700">
              <a:solidFill>
                <a:srgbClr val="FF0000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2444426" y="2469016"/>
            <a:ext cx="3682768" cy="597038"/>
            <a:chOff x="2444426" y="2469016"/>
            <a:chExt cx="3682768" cy="597038"/>
          </a:xfrm>
        </p:grpSpPr>
        <p:sp>
          <p:nvSpPr>
            <p:cNvPr id="10" name="Rectangle 9"/>
            <p:cNvSpPr/>
            <p:nvPr/>
          </p:nvSpPr>
          <p:spPr>
            <a:xfrm>
              <a:off x="2444426" y="2739011"/>
              <a:ext cx="1152698" cy="327043"/>
            </a:xfrm>
            <a:prstGeom prst="rect">
              <a:avLst/>
            </a:prstGeom>
            <a:solidFill>
              <a:srgbClr val="FF0000">
                <a:alpha val="15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latin typeface="+mj-lt"/>
                <a:cs typeface="Arial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974496" y="2469016"/>
              <a:ext cx="1152698" cy="539991"/>
            </a:xfrm>
            <a:prstGeom prst="rect">
              <a:avLst/>
            </a:prstGeom>
            <a:solidFill>
              <a:srgbClr val="FF0000">
                <a:alpha val="15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latin typeface="+mj-lt"/>
                <a:cs typeface="Arial" pitchFamily="34" charset="0"/>
              </a:endParaRPr>
            </a:p>
          </p:txBody>
        </p:sp>
      </p:grp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18</a:t>
            </a:fld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6757489" y="5933250"/>
            <a:ext cx="1929311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CFR: cache friendly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3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 dirty="0" smtClean="0"/>
              <a:t>Conclusion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Investigated unexpected artifacts of CPU sharing in virtualized systems</a:t>
            </a:r>
          </a:p>
          <a:p>
            <a:pPr lvl="1"/>
            <a:r>
              <a:rPr lang="en-US" dirty="0" smtClean="0"/>
              <a:t>Spinlock and interrupt handling in kernel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1"/>
                </a:solidFill>
              </a:rPr>
              <a:t>Shortening time slice</a:t>
            </a:r>
          </a:p>
          <a:p>
            <a:pPr lvl="1"/>
            <a:r>
              <a:rPr lang="en-US" dirty="0" smtClean="0"/>
              <a:t>Improving runtime for PARSEC multi-threaded applications</a:t>
            </a:r>
          </a:p>
          <a:p>
            <a:pPr lvl="1"/>
            <a:r>
              <a:rPr lang="en-US" dirty="0" smtClean="0"/>
              <a:t>Improving throughput and latency for I/O applications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chemeClr val="accent1"/>
                </a:solidFill>
              </a:rPr>
              <a:t>Context </a:t>
            </a:r>
            <a:r>
              <a:rPr lang="en-US" dirty="0" err="1" smtClean="0">
                <a:solidFill>
                  <a:schemeClr val="accent1"/>
                </a:solidFill>
              </a:rPr>
              <a:t>prefetcher</a:t>
            </a:r>
            <a:r>
              <a:rPr lang="en-US" dirty="0" smtClean="0">
                <a:solidFill>
                  <a:schemeClr val="accent1"/>
                </a:solidFill>
              </a:rPr>
              <a:t> with dynamic insertion policy</a:t>
            </a:r>
            <a:endParaRPr lang="en-US" dirty="0" smtClean="0"/>
          </a:p>
          <a:p>
            <a:pPr lvl="1"/>
            <a:r>
              <a:rPr lang="en-US" dirty="0" smtClean="0"/>
              <a:t>Minimizing the negative effects of short time slice</a:t>
            </a:r>
          </a:p>
          <a:p>
            <a:pPr lvl="1"/>
            <a:r>
              <a:rPr lang="en-US" dirty="0" smtClean="0"/>
              <a:t>Improving performance for SPEC cache-sensitive applications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19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0542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ea typeface="Tahoma" panose="020B0604030504040204" pitchFamily="34" charset="0"/>
              </a:rPr>
              <a:t>Virtual Time Discontinuity</a:t>
            </a:r>
            <a:endParaRPr lang="en-US" sz="3600" dirty="0">
              <a:ea typeface="Tahoma" panose="020B0604030504040204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900193" y="4153944"/>
            <a:ext cx="4788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48319" y="3176997"/>
            <a:ext cx="1296000" cy="432000"/>
          </a:xfrm>
          <a:prstGeom prst="rect">
            <a:avLst/>
          </a:prstGeom>
          <a:solidFill>
            <a:schemeClr val="accent1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vCPU</a:t>
            </a:r>
            <a:r>
              <a:rPr lang="en-US" altLang="ko-KR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</a:t>
            </a:r>
            <a:endParaRPr lang="ko-KR" altLang="en-US" sz="2400" dirty="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821736" y="3416643"/>
            <a:ext cx="1620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631620" y="2006102"/>
            <a:ext cx="20072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Virtual time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74619" y="3890386"/>
            <a:ext cx="23022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Physical time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1477" y="3955408"/>
            <a:ext cx="1175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pCPU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0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직사각형 355"/>
          <p:cNvSpPr/>
          <p:nvPr/>
        </p:nvSpPr>
        <p:spPr>
          <a:xfrm>
            <a:off x="548319" y="1989024"/>
            <a:ext cx="1296000" cy="432000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4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vCPU</a:t>
            </a:r>
            <a:r>
              <a:rPr lang="en-US" altLang="ko-KR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0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2006715" y="2049017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030022" y="2267712"/>
            <a:ext cx="1656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939534" y="1585802"/>
            <a:ext cx="17903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Time slice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3672015" y="2049017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672015" y="2267712"/>
            <a:ext cx="149721" cy="1124217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341909" y="2563871"/>
            <a:ext cx="2650084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Context Switching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543699" y="2267712"/>
            <a:ext cx="1080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5386071" y="2295583"/>
            <a:ext cx="132914" cy="104400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2</a:t>
            </a:fld>
            <a:endParaRPr lang="ko-KR" altLang="en-US"/>
          </a:p>
        </p:txBody>
      </p:sp>
      <p:sp>
        <p:nvSpPr>
          <p:cNvPr id="20" name="Text Box 51"/>
          <p:cNvSpPr txBox="1">
            <a:spLocks noChangeArrowheads="1"/>
          </p:cNvSpPr>
          <p:nvPr/>
        </p:nvSpPr>
        <p:spPr bwMode="auto">
          <a:xfrm>
            <a:off x="761736" y="5003405"/>
            <a:ext cx="7740000" cy="1077218"/>
          </a:xfrm>
          <a:prstGeom prst="rect">
            <a:avLst/>
          </a:prstGeom>
          <a:solidFill>
            <a:srgbClr val="000080">
              <a:alpha val="90000"/>
            </a:srgb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ko-KR" sz="100" dirty="0">
              <a:solidFill>
                <a:schemeClr val="bg1"/>
              </a:solidFill>
              <a:latin typeface="+mj-lt"/>
              <a:cs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altLang="ko-KR" sz="3200" dirty="0" smtClean="0">
                <a:solidFill>
                  <a:schemeClr val="bg1"/>
                </a:solidFill>
                <a:latin typeface="+mj-lt"/>
                <a:cs typeface="Tahoma" pitchFamily="34" charset="0"/>
              </a:rPr>
              <a:t>Virtual CPUs are not always running</a:t>
            </a:r>
          </a:p>
          <a:p>
            <a:pPr algn="ctr">
              <a:spcBef>
                <a:spcPct val="50000"/>
              </a:spcBef>
            </a:pPr>
            <a:endParaRPr lang="en-US" altLang="ko-KR" sz="1000" dirty="0" smtClean="0">
              <a:solidFill>
                <a:schemeClr val="bg1"/>
              </a:solidFill>
              <a:latin typeface="+mj-lt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72020" y="4148988"/>
            <a:ext cx="1863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Time shared</a:t>
            </a:r>
            <a:endParaRPr lang="en-US" sz="24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02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2059" y="1749028"/>
            <a:ext cx="7139881" cy="1470025"/>
          </a:xfrm>
        </p:spPr>
        <p:txBody>
          <a:bodyPr/>
          <a:lstStyle/>
          <a:p>
            <a:pPr latinLnBrk="0"/>
            <a:r>
              <a:rPr lang="en-US" sz="40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Micro-sliced Virtual Processors </a:t>
            </a:r>
            <a:br>
              <a:rPr lang="en-US" sz="40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Hide the Effect of Discontinuous CPU Availability for Consolidated Systems</a:t>
            </a:r>
            <a:endParaRPr lang="en-US" sz="32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2064" y="4002628"/>
            <a:ext cx="7679872" cy="900122"/>
          </a:xfrm>
        </p:spPr>
        <p:txBody>
          <a:bodyPr>
            <a:noAutofit/>
          </a:bodyPr>
          <a:lstStyle/>
          <a:p>
            <a:r>
              <a:rPr lang="en-US" altLang="ko-KR" u="sng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Jeongseob</a:t>
            </a:r>
            <a:r>
              <a:rPr lang="en-US" altLang="ko-KR" u="sng" dirty="0">
                <a:latin typeface="Tahoma" pitchFamily="34" charset="0"/>
                <a:ea typeface="Tahoma" pitchFamily="34" charset="0"/>
                <a:cs typeface="Tahoma" pitchFamily="34" charset="0"/>
              </a:rPr>
              <a:t> Ahn</a:t>
            </a:r>
            <a:r>
              <a:rPr lang="en-US" altLang="ko-KR" b="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altLang="ko-KR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Chang Hyun Park, </a:t>
            </a:r>
            <a:r>
              <a:rPr lang="en-US" altLang="ko-KR" b="0" dirty="0">
                <a:latin typeface="Tahoma" pitchFamily="34" charset="0"/>
                <a:ea typeface="Tahoma" pitchFamily="34" charset="0"/>
                <a:cs typeface="Tahoma" pitchFamily="34" charset="0"/>
              </a:rPr>
              <a:t>and </a:t>
            </a:r>
            <a:r>
              <a:rPr lang="en-US" altLang="ko-KR" b="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Jaehyuk</a:t>
            </a:r>
            <a:r>
              <a:rPr lang="en-US" altLang="ko-KR" b="0" dirty="0">
                <a:latin typeface="Tahoma" pitchFamily="34" charset="0"/>
                <a:ea typeface="Tahoma" pitchFamily="34" charset="0"/>
                <a:cs typeface="Tahoma" pitchFamily="34" charset="0"/>
              </a:rPr>
              <a:t> Huh</a:t>
            </a:r>
          </a:p>
          <a:p>
            <a:endParaRPr lang="en-US" altLang="ko-KR" sz="20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altLang="ko-KR" sz="2000" b="0" dirty="0">
                <a:latin typeface="Tahoma" pitchFamily="34" charset="0"/>
                <a:ea typeface="Tahoma" pitchFamily="34" charset="0"/>
                <a:cs typeface="Tahoma" pitchFamily="34" charset="0"/>
              </a:rPr>
              <a:t>Computer Science Department</a:t>
            </a:r>
          </a:p>
          <a:p>
            <a:r>
              <a:rPr lang="en-US" altLang="ko-KR" sz="2000" b="0" dirty="0">
                <a:latin typeface="Tahoma" pitchFamily="34" charset="0"/>
                <a:ea typeface="Tahoma" pitchFamily="34" charset="0"/>
                <a:cs typeface="Tahoma" pitchFamily="34" charset="0"/>
              </a:rPr>
              <a:t>KAIST</a:t>
            </a:r>
            <a:endParaRPr lang="ko-KR" altLang="en-US" sz="2000" b="0" dirty="0">
              <a:latin typeface="Tahoma" pitchFamily="34" charset="0"/>
              <a:cs typeface="Tahoma" pitchFamily="34" charset="0"/>
            </a:endParaRPr>
          </a:p>
          <a:p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66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Interrupt with Virtualization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900193" y="4153944"/>
            <a:ext cx="6120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직사각형 355"/>
          <p:cNvSpPr/>
          <p:nvPr/>
        </p:nvSpPr>
        <p:spPr>
          <a:xfrm>
            <a:off x="548319" y="1989024"/>
            <a:ext cx="1296000" cy="432000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4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vCPU</a:t>
            </a:r>
            <a:r>
              <a:rPr lang="en-US" altLang="ko-KR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0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006715" y="2049017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030022" y="2267712"/>
            <a:ext cx="1656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81477" y="3955408"/>
            <a:ext cx="1175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pCPU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0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3672015" y="2049017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821736" y="3416643"/>
            <a:ext cx="1620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672015" y="2267712"/>
            <a:ext cx="149721" cy="1124217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Lightning Bolt 31"/>
          <p:cNvSpPr/>
          <p:nvPr/>
        </p:nvSpPr>
        <p:spPr>
          <a:xfrm rot="1965270">
            <a:off x="3856565" y="1551177"/>
            <a:ext cx="573199" cy="636701"/>
          </a:xfrm>
          <a:prstGeom prst="lightningBolt">
            <a:avLst/>
          </a:prstGeom>
          <a:solidFill>
            <a:srgbClr val="FFFF00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275136" y="1453359"/>
            <a:ext cx="1136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Interrupt</a:t>
            </a:r>
            <a:endParaRPr lang="en-US" sz="2000" dirty="0">
              <a:latin typeface="+mj-lt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4056685" y="2169022"/>
            <a:ext cx="213207" cy="21320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6" name="Text Box 51"/>
          <p:cNvSpPr txBox="1">
            <a:spLocks noChangeArrowheads="1"/>
          </p:cNvSpPr>
          <p:nvPr/>
        </p:nvSpPr>
        <p:spPr bwMode="auto">
          <a:xfrm>
            <a:off x="731935" y="4928975"/>
            <a:ext cx="7740000" cy="1077218"/>
          </a:xfrm>
          <a:prstGeom prst="rect">
            <a:avLst/>
          </a:prstGeom>
          <a:solidFill>
            <a:srgbClr val="000080">
              <a:alpha val="90000"/>
            </a:srgb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ko-KR" sz="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altLang="ko-KR" sz="3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Interrupt occurs on vCPU0</a:t>
            </a:r>
          </a:p>
          <a:p>
            <a:pPr algn="ctr">
              <a:spcBef>
                <a:spcPct val="50000"/>
              </a:spcBef>
            </a:pPr>
            <a:endParaRPr lang="en-US" altLang="ko-KR" sz="10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4347912" y="2161211"/>
            <a:ext cx="213207" cy="213207"/>
          </a:xfrm>
          <a:prstGeom prst="ellipse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4615037" y="2161211"/>
            <a:ext cx="213207" cy="213207"/>
          </a:xfrm>
          <a:prstGeom prst="ellipse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4895733" y="2161211"/>
            <a:ext cx="213207" cy="213207"/>
          </a:xfrm>
          <a:prstGeom prst="ellipse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5153909" y="2161211"/>
            <a:ext cx="213207" cy="213207"/>
          </a:xfrm>
          <a:prstGeom prst="ellipse">
            <a:avLst/>
          </a:prstGeom>
          <a:solidFill>
            <a:srgbClr val="FF0000">
              <a:alpha val="75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543699" y="2267712"/>
            <a:ext cx="1080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V="1">
            <a:off x="5386071" y="2295583"/>
            <a:ext cx="132914" cy="104400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548319" y="3176997"/>
            <a:ext cx="1296000" cy="432000"/>
          </a:xfrm>
          <a:prstGeom prst="rect">
            <a:avLst/>
          </a:prstGeom>
          <a:solidFill>
            <a:schemeClr val="accent1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vCPU</a:t>
            </a:r>
            <a:r>
              <a:rPr lang="en-US" altLang="ko-KR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</a:t>
            </a:r>
            <a:endParaRPr lang="ko-KR" altLang="en-US" sz="2400" dirty="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732064" y="4928975"/>
            <a:ext cx="7740000" cy="1076400"/>
            <a:chOff x="969951" y="4953689"/>
            <a:chExt cx="7200000" cy="1076400"/>
          </a:xfrm>
        </p:grpSpPr>
        <p:sp>
          <p:nvSpPr>
            <p:cNvPr id="42" name="Text Box 51"/>
            <p:cNvSpPr txBox="1">
              <a:spLocks noChangeArrowheads="1"/>
            </p:cNvSpPr>
            <p:nvPr/>
          </p:nvSpPr>
          <p:spPr bwMode="auto">
            <a:xfrm>
              <a:off x="969951" y="4953689"/>
              <a:ext cx="7200000" cy="1076400"/>
            </a:xfrm>
            <a:prstGeom prst="rect">
              <a:avLst/>
            </a:prstGeom>
            <a:solidFill>
              <a:srgbClr val="C00000">
                <a:alpha val="90000"/>
              </a:srgbClr>
            </a:solidFill>
            <a:ln>
              <a:noFill/>
            </a:ln>
            <a:effectLst/>
          </p:spPr>
          <p:txBody>
            <a:bodyPr wrap="squar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ko-KR" sz="3200" dirty="0" smtClean="0">
                  <a:solidFill>
                    <a:schemeClr val="bg1"/>
                  </a:solidFill>
                  <a:latin typeface="+mj-lt"/>
                  <a:cs typeface="Tahoma" pitchFamily="34" charset="0"/>
                </a:rPr>
                <a:t>     Interrupt processing is delayed</a:t>
              </a:r>
              <a:endParaRPr lang="ko-KR" altLang="en-US" sz="3200" dirty="0">
                <a:solidFill>
                  <a:schemeClr val="bg1"/>
                </a:solidFill>
                <a:latin typeface="+mj-lt"/>
                <a:cs typeface="Tahoma" pitchFamily="34" charset="0"/>
              </a:endParaRPr>
            </a:p>
          </p:txBody>
        </p:sp>
        <p:pic>
          <p:nvPicPr>
            <p:cNvPr id="43" name="Picture 3" descr="C:\Users\hwandori\AppData\Local\Microsoft\Windows\Temporary Internet Files\Content.IE5\7RNNR0IN\MC900433821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2568" y="5139799"/>
              <a:ext cx="792000" cy="79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4" name="TextBox 43"/>
          <p:cNvSpPr txBox="1"/>
          <p:nvPr/>
        </p:nvSpPr>
        <p:spPr>
          <a:xfrm>
            <a:off x="8057628" y="3900551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endParaRPr lang="en-US" sz="2800" i="1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4051059" y="2162671"/>
            <a:ext cx="213207" cy="213207"/>
          </a:xfrm>
          <a:prstGeom prst="ellipse">
            <a:avLst/>
          </a:prstGeom>
          <a:solidFill>
            <a:srgbClr val="FF0000">
              <a:alpha val="15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3</a:t>
            </a:fld>
            <a:endParaRPr lang="ko-KR" altLang="en-US"/>
          </a:p>
        </p:txBody>
      </p:sp>
      <p:grpSp>
        <p:nvGrpSpPr>
          <p:cNvPr id="54" name="Group 53"/>
          <p:cNvGrpSpPr/>
          <p:nvPr/>
        </p:nvGrpSpPr>
        <p:grpSpPr>
          <a:xfrm>
            <a:off x="5192832" y="1445548"/>
            <a:ext cx="1539856" cy="928869"/>
            <a:chOff x="5728893" y="1420148"/>
            <a:chExt cx="1539856" cy="928869"/>
          </a:xfrm>
        </p:grpSpPr>
        <p:sp>
          <p:nvSpPr>
            <p:cNvPr id="51" name="Lightning Bolt 50"/>
            <p:cNvSpPr/>
            <p:nvPr/>
          </p:nvSpPr>
          <p:spPr>
            <a:xfrm rot="1965270">
              <a:off x="5728893" y="1517966"/>
              <a:ext cx="573199" cy="636701"/>
            </a:xfrm>
            <a:prstGeom prst="lightningBolt">
              <a:avLst/>
            </a:prstGeom>
            <a:solidFill>
              <a:srgbClr val="FFFF00"/>
            </a:solidFill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131899" y="1420148"/>
              <a:ext cx="113685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+mj-lt"/>
                </a:rPr>
                <a:t>Interrupt</a:t>
              </a:r>
              <a:endParaRPr lang="en-US" sz="2000" dirty="0">
                <a:latin typeface="+mj-lt"/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5945985" y="2135810"/>
              <a:ext cx="213207" cy="21320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142258" y="2348361"/>
            <a:ext cx="1368000" cy="425737"/>
            <a:chOff x="4142258" y="2348361"/>
            <a:chExt cx="1368000" cy="425737"/>
          </a:xfrm>
        </p:grpSpPr>
        <p:grpSp>
          <p:nvGrpSpPr>
            <p:cNvPr id="4" name="Group 3"/>
            <p:cNvGrpSpPr/>
            <p:nvPr/>
          </p:nvGrpSpPr>
          <p:grpSpPr>
            <a:xfrm>
              <a:off x="4142258" y="2348361"/>
              <a:ext cx="1368000" cy="180000"/>
              <a:chOff x="4144244" y="1959017"/>
              <a:chExt cx="1368000" cy="180000"/>
            </a:xfrm>
          </p:grpSpPr>
          <p:cxnSp>
            <p:nvCxnSpPr>
              <p:cNvPr id="38" name="Straight Arrow Connector 37"/>
              <p:cNvCxnSpPr/>
              <p:nvPr/>
            </p:nvCxnSpPr>
            <p:spPr>
              <a:xfrm>
                <a:off x="4144244" y="2049017"/>
                <a:ext cx="1368000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prstDash val="sysDash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4172946" y="1959017"/>
                <a:ext cx="0" cy="180000"/>
              </a:xfrm>
              <a:prstGeom prst="line">
                <a:avLst/>
              </a:prstGeom>
              <a:ln w="38100">
                <a:solidFill>
                  <a:srgbClr val="FF0000"/>
                </a:solidFill>
                <a:prstDash val="solid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5512244" y="1959017"/>
                <a:ext cx="0" cy="180000"/>
              </a:xfrm>
              <a:prstGeom prst="line">
                <a:avLst/>
              </a:prstGeom>
              <a:ln w="38100">
                <a:solidFill>
                  <a:srgbClr val="FF0000"/>
                </a:solidFill>
                <a:prstDash val="solid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/>
            <p:cNvSpPr txBox="1"/>
            <p:nvPr/>
          </p:nvSpPr>
          <p:spPr>
            <a:xfrm>
              <a:off x="4469402" y="2404766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Delay</a:t>
              </a:r>
              <a:endParaRPr lang="en-US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77098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3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6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9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2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3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3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800"/>
                            </p:stCondLst>
                            <p:childTnLst>
                              <p:par>
                                <p:cTn id="4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300"/>
                            </p:stCondLst>
                            <p:childTnLst>
                              <p:par>
                                <p:cTn id="5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/>
      <p:bldP spid="34" grpId="0" animBg="1"/>
      <p:bldP spid="36" grpId="1" animBg="1"/>
      <p:bldP spid="47" grpId="0" animBg="1"/>
      <p:bldP spid="48" grpId="0" animBg="1"/>
      <p:bldP spid="49" grpId="0" animBg="1"/>
      <p:bldP spid="50" grpId="0" animBg="1"/>
      <p:bldP spid="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Spinlock with Virtualization</a:t>
            </a:r>
            <a:endParaRPr lang="en-US" sz="3600" dirty="0">
              <a:latin typeface="+mj-lt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48319" y="3176997"/>
            <a:ext cx="1296000" cy="432000"/>
          </a:xfrm>
          <a:prstGeom prst="rect">
            <a:avLst/>
          </a:prstGeom>
          <a:solidFill>
            <a:schemeClr val="accent3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vCPU</a:t>
            </a:r>
            <a:r>
              <a:rPr lang="en-US" altLang="ko-KR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</a:t>
            </a:r>
            <a:endParaRPr lang="ko-KR" altLang="en-US" sz="2400" dirty="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1477" y="3955408"/>
            <a:ext cx="1175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pCPU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0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직사각형 355"/>
          <p:cNvSpPr/>
          <p:nvPr/>
        </p:nvSpPr>
        <p:spPr>
          <a:xfrm>
            <a:off x="548319" y="1989024"/>
            <a:ext cx="1296000" cy="432000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4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vCPU</a:t>
            </a:r>
            <a:r>
              <a:rPr lang="en-US" altLang="ko-KR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0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2006715" y="2049017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030022" y="2267712"/>
            <a:ext cx="1656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672015" y="2049017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51"/>
          <p:cNvSpPr txBox="1">
            <a:spLocks noChangeArrowheads="1"/>
          </p:cNvSpPr>
          <p:nvPr/>
        </p:nvSpPr>
        <p:spPr bwMode="auto">
          <a:xfrm>
            <a:off x="734098" y="4931739"/>
            <a:ext cx="7740000" cy="1077218"/>
          </a:xfrm>
          <a:prstGeom prst="rect">
            <a:avLst/>
          </a:prstGeom>
          <a:solidFill>
            <a:srgbClr val="000080">
              <a:alpha val="90000"/>
            </a:srgb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ko-KR" sz="100" dirty="0">
              <a:solidFill>
                <a:schemeClr val="bg1"/>
              </a:solidFill>
              <a:latin typeface="+mj-lt"/>
              <a:cs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altLang="ko-KR" sz="3200" dirty="0" smtClean="0">
                <a:solidFill>
                  <a:schemeClr val="bg1"/>
                </a:solidFill>
                <a:latin typeface="+mj-lt"/>
                <a:cs typeface="Tahoma" pitchFamily="34" charset="0"/>
              </a:rPr>
              <a:t>vCPU0 holding a lock is preempted</a:t>
            </a:r>
          </a:p>
          <a:p>
            <a:pPr algn="ctr">
              <a:spcBef>
                <a:spcPct val="50000"/>
              </a:spcBef>
            </a:pPr>
            <a:endParaRPr lang="en-US" altLang="ko-KR" sz="1000" dirty="0" smtClean="0">
              <a:solidFill>
                <a:schemeClr val="bg1"/>
              </a:solidFill>
              <a:latin typeface="+mj-lt"/>
              <a:cs typeface="Tahoma" pitchFamily="34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672015" y="2267712"/>
            <a:ext cx="149721" cy="1124217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3" descr="C:\Users\Jeongseob\AppData\Local\Microsoft\Windows\Temporary Internet Files\Content.IE5\O7NRJ7B1\MC900442136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2513" y="1552004"/>
            <a:ext cx="576000" cy="579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5" name="Straight Arrow Connector 34"/>
          <p:cNvCxnSpPr/>
          <p:nvPr/>
        </p:nvCxnSpPr>
        <p:spPr>
          <a:xfrm>
            <a:off x="3821736" y="3416643"/>
            <a:ext cx="1620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3053910" y="2168454"/>
            <a:ext cx="213207" cy="213207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5" name="Picture 6" descr="C:\Users\hwandori\AppData\Local\Microsoft\Windows\Temporary Internet Files\Content.IE5\U24F0VYK\MC900442134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903" y="2688313"/>
            <a:ext cx="576000" cy="572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Oval 15"/>
          <p:cNvSpPr/>
          <p:nvPr/>
        </p:nvSpPr>
        <p:spPr>
          <a:xfrm>
            <a:off x="4177396" y="3309170"/>
            <a:ext cx="213207" cy="21320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543699" y="2267712"/>
            <a:ext cx="1080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C:\Users\Jeongseob\AppData\Local\Microsoft\Windows\Temporary Internet Files\Content.IE5\HAAHPTS4\MC900433803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753" y="1553950"/>
            <a:ext cx="576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Arrow Connector 18"/>
          <p:cNvCxnSpPr/>
          <p:nvPr/>
        </p:nvCxnSpPr>
        <p:spPr>
          <a:xfrm flipV="1">
            <a:off x="5386071" y="2295583"/>
            <a:ext cx="132914" cy="104400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5754150" y="2161108"/>
            <a:ext cx="213207" cy="213207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672031" y="2267712"/>
            <a:ext cx="149721" cy="1124217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821752" y="3416643"/>
            <a:ext cx="1080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 Box 51"/>
          <p:cNvSpPr txBox="1">
            <a:spLocks noChangeArrowheads="1"/>
          </p:cNvSpPr>
          <p:nvPr/>
        </p:nvSpPr>
        <p:spPr bwMode="auto">
          <a:xfrm>
            <a:off x="731205" y="4930703"/>
            <a:ext cx="7740000" cy="1077218"/>
          </a:xfrm>
          <a:prstGeom prst="rect">
            <a:avLst/>
          </a:prstGeom>
          <a:solidFill>
            <a:srgbClr val="000080">
              <a:alpha val="90000"/>
            </a:srgb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ko-KR" sz="100" dirty="0">
              <a:solidFill>
                <a:schemeClr val="bg1"/>
              </a:solidFill>
              <a:latin typeface="+mj-lt"/>
              <a:cs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altLang="ko-KR" sz="3200" dirty="0" smtClean="0">
                <a:solidFill>
                  <a:schemeClr val="bg1"/>
                </a:solidFill>
                <a:latin typeface="+mj-lt"/>
                <a:cs typeface="Tahoma" pitchFamily="34" charset="0"/>
              </a:rPr>
              <a:t>vCPU1 starts spinning to acquire the lock </a:t>
            </a:r>
          </a:p>
          <a:p>
            <a:pPr algn="ctr">
              <a:spcBef>
                <a:spcPct val="50000"/>
              </a:spcBef>
            </a:pPr>
            <a:endParaRPr lang="en-US" altLang="ko-KR" sz="1000" dirty="0" smtClean="0">
              <a:solidFill>
                <a:schemeClr val="bg1"/>
              </a:solidFill>
              <a:latin typeface="+mj-lt"/>
              <a:cs typeface="Tahoma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4177396" y="3309004"/>
            <a:ext cx="213207" cy="213207"/>
          </a:xfrm>
          <a:prstGeom prst="ellipse">
            <a:avLst/>
          </a:prstGeom>
          <a:solidFill>
            <a:srgbClr val="FF0000">
              <a:alpha val="13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6672031" y="3309002"/>
            <a:ext cx="213207" cy="21320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4545253" y="3309003"/>
            <a:ext cx="213207" cy="213207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4913110" y="3309003"/>
            <a:ext cx="213207" cy="213207"/>
          </a:xfrm>
          <a:prstGeom prst="ellipse">
            <a:avLst/>
          </a:prstGeom>
          <a:solidFill>
            <a:srgbClr val="FF0000">
              <a:alpha val="38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5259865" y="3309003"/>
            <a:ext cx="213207" cy="213207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5615728" y="3309935"/>
            <a:ext cx="213207" cy="213207"/>
          </a:xfrm>
          <a:prstGeom prst="ellipse">
            <a:avLst/>
          </a:prstGeom>
          <a:solidFill>
            <a:srgbClr val="FF0000">
              <a:alpha val="63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5962483" y="3309003"/>
            <a:ext cx="213207" cy="213207"/>
          </a:xfrm>
          <a:prstGeom prst="ellipse">
            <a:avLst/>
          </a:prstGeom>
          <a:solidFill>
            <a:srgbClr val="FF0000">
              <a:alpha val="75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6318346" y="3309003"/>
            <a:ext cx="213207" cy="213207"/>
          </a:xfrm>
          <a:prstGeom prst="ellipse">
            <a:avLst/>
          </a:prstGeom>
          <a:solidFill>
            <a:srgbClr val="FF0000">
              <a:alpha val="88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50" name="Picture 3" descr="C:\Users\Jeongseob\AppData\Local\Microsoft\Windows\Temporary Internet Files\Content.IE5\O7NRJ7B1\MC900442136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280" y="2723423"/>
            <a:ext cx="576000" cy="579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extBox 54"/>
          <p:cNvSpPr txBox="1"/>
          <p:nvPr/>
        </p:nvSpPr>
        <p:spPr>
          <a:xfrm>
            <a:off x="8057628" y="3900551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endParaRPr lang="en-US" sz="2800" i="1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1900193" y="4153944"/>
            <a:ext cx="6120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4</a:t>
            </a:fld>
            <a:endParaRPr lang="ko-KR" altLang="en-US"/>
          </a:p>
        </p:txBody>
      </p:sp>
      <p:sp>
        <p:nvSpPr>
          <p:cNvPr id="43" name="Text Box 51"/>
          <p:cNvSpPr txBox="1">
            <a:spLocks noChangeArrowheads="1"/>
          </p:cNvSpPr>
          <p:nvPr/>
        </p:nvSpPr>
        <p:spPr bwMode="auto">
          <a:xfrm>
            <a:off x="747881" y="4929503"/>
            <a:ext cx="7740000" cy="1077218"/>
          </a:xfrm>
          <a:prstGeom prst="rect">
            <a:avLst/>
          </a:prstGeom>
          <a:solidFill>
            <a:srgbClr val="000080">
              <a:alpha val="90000"/>
            </a:srgb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ko-KR" sz="100" dirty="0">
              <a:solidFill>
                <a:schemeClr val="bg1"/>
              </a:solidFill>
              <a:latin typeface="+mj-lt"/>
              <a:cs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altLang="ko-KR" sz="3200" dirty="0" smtClean="0">
                <a:solidFill>
                  <a:schemeClr val="bg1"/>
                </a:solidFill>
                <a:latin typeface="+mj-lt"/>
                <a:cs typeface="Tahoma" pitchFamily="34" charset="0"/>
              </a:rPr>
              <a:t>vCPU0 releases the lock next time</a:t>
            </a:r>
          </a:p>
          <a:p>
            <a:pPr algn="ctr">
              <a:spcBef>
                <a:spcPct val="50000"/>
              </a:spcBef>
            </a:pPr>
            <a:endParaRPr lang="en-US" altLang="ko-KR" sz="1000" dirty="0" smtClean="0">
              <a:solidFill>
                <a:schemeClr val="bg1"/>
              </a:solidFill>
              <a:latin typeface="+mj-lt"/>
              <a:cs typeface="Tahoma" pitchFamily="34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747724" y="4928975"/>
            <a:ext cx="7740000" cy="1076400"/>
            <a:chOff x="981793" y="4966099"/>
            <a:chExt cx="7200000" cy="1076400"/>
          </a:xfrm>
        </p:grpSpPr>
        <p:sp>
          <p:nvSpPr>
            <p:cNvPr id="53" name="Text Box 51"/>
            <p:cNvSpPr txBox="1">
              <a:spLocks noChangeArrowheads="1"/>
            </p:cNvSpPr>
            <p:nvPr/>
          </p:nvSpPr>
          <p:spPr bwMode="auto">
            <a:xfrm>
              <a:off x="981793" y="4966099"/>
              <a:ext cx="7200000" cy="1076400"/>
            </a:xfrm>
            <a:prstGeom prst="rect">
              <a:avLst/>
            </a:prstGeom>
            <a:solidFill>
              <a:srgbClr val="C00000">
                <a:alpha val="90000"/>
              </a:srgbClr>
            </a:solidFill>
            <a:ln>
              <a:noFill/>
            </a:ln>
            <a:effectLst/>
          </p:spPr>
          <p:txBody>
            <a:bodyPr wrap="squar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ko-KR" sz="3200" dirty="0" smtClean="0">
                  <a:solidFill>
                    <a:schemeClr val="bg1"/>
                  </a:solidFill>
                  <a:latin typeface="+mj-lt"/>
                  <a:cs typeface="Tahoma" pitchFamily="34" charset="0"/>
                </a:rPr>
                <a:t>Lock acquiring is delayed</a:t>
              </a:r>
              <a:endParaRPr lang="ko-KR" altLang="en-US" sz="3200" dirty="0">
                <a:solidFill>
                  <a:schemeClr val="bg1"/>
                </a:solidFill>
                <a:latin typeface="+mj-lt"/>
                <a:cs typeface="Tahoma" pitchFamily="34" charset="0"/>
              </a:endParaRPr>
            </a:p>
          </p:txBody>
        </p:sp>
        <p:pic>
          <p:nvPicPr>
            <p:cNvPr id="54" name="Picture 3" descr="C:\Users\hwandori\AppData\Local\Microsoft\Windows\Temporary Internet Files\Content.IE5\7RNNR0IN\MC900433821[1]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2568" y="5139799"/>
              <a:ext cx="792000" cy="79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49" name="Straight Arrow Connector 48"/>
          <p:cNvCxnSpPr/>
          <p:nvPr/>
        </p:nvCxnSpPr>
        <p:spPr>
          <a:xfrm>
            <a:off x="3267117" y="2267712"/>
            <a:ext cx="418905" cy="0"/>
          </a:xfrm>
          <a:prstGeom prst="straightConnector1">
            <a:avLst/>
          </a:prstGeom>
          <a:ln w="38100">
            <a:solidFill>
              <a:srgbClr val="00B050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5533499" y="2268147"/>
            <a:ext cx="418905" cy="0"/>
          </a:xfrm>
          <a:prstGeom prst="straightConnector1">
            <a:avLst/>
          </a:prstGeom>
          <a:ln w="38100">
            <a:solidFill>
              <a:srgbClr val="00B05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/>
          <p:cNvGrpSpPr/>
          <p:nvPr/>
        </p:nvGrpSpPr>
        <p:grpSpPr>
          <a:xfrm>
            <a:off x="4279284" y="3512757"/>
            <a:ext cx="2531775" cy="460357"/>
            <a:chOff x="4170960" y="2348361"/>
            <a:chExt cx="2531775" cy="460357"/>
          </a:xfrm>
        </p:grpSpPr>
        <p:grpSp>
          <p:nvGrpSpPr>
            <p:cNvPr id="58" name="Group 57"/>
            <p:cNvGrpSpPr/>
            <p:nvPr/>
          </p:nvGrpSpPr>
          <p:grpSpPr>
            <a:xfrm>
              <a:off x="4170960" y="2348361"/>
              <a:ext cx="2531775" cy="180000"/>
              <a:chOff x="4172946" y="1959017"/>
              <a:chExt cx="2531775" cy="180000"/>
            </a:xfrm>
          </p:grpSpPr>
          <p:cxnSp>
            <p:nvCxnSpPr>
              <p:cNvPr id="60" name="Straight Arrow Connector 59"/>
              <p:cNvCxnSpPr/>
              <p:nvPr/>
            </p:nvCxnSpPr>
            <p:spPr>
              <a:xfrm flipV="1">
                <a:off x="4172946" y="2042888"/>
                <a:ext cx="2531775" cy="6129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prstDash val="sysDash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4172946" y="1959017"/>
                <a:ext cx="0" cy="180000"/>
              </a:xfrm>
              <a:prstGeom prst="line">
                <a:avLst/>
              </a:prstGeom>
              <a:ln w="38100">
                <a:solidFill>
                  <a:srgbClr val="FF0000"/>
                </a:solidFill>
                <a:prstDash val="solid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6704721" y="1959017"/>
                <a:ext cx="0" cy="180000"/>
              </a:xfrm>
              <a:prstGeom prst="line">
                <a:avLst/>
              </a:prstGeom>
              <a:ln w="38100">
                <a:solidFill>
                  <a:srgbClr val="FF0000"/>
                </a:solidFill>
                <a:prstDash val="solid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9" name="TextBox 58"/>
            <p:cNvSpPr txBox="1"/>
            <p:nvPr/>
          </p:nvSpPr>
          <p:spPr>
            <a:xfrm>
              <a:off x="5083480" y="2439386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Delay</a:t>
              </a:r>
              <a:endParaRPr lang="en-US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785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8" presetClass="exit" presetSubtype="1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8" presetClass="exit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3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3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3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3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6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3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9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3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2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3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3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3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3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1" animBg="1"/>
      <p:bldP spid="16" grpId="0" animBg="1"/>
      <p:bldP spid="16" grpId="1" animBg="1"/>
      <p:bldP spid="22" grpId="0" animBg="1"/>
      <p:bldP spid="38" grpId="0" animBg="1"/>
      <p:bldP spid="38" grpId="1" animBg="1"/>
      <p:bldP spid="38" grpId="2" animBg="1"/>
      <p:bldP spid="39" grpId="0" animBg="1"/>
      <p:bldP spid="40" grpId="0" animBg="1"/>
      <p:bldP spid="42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3" grpId="0" animBg="1"/>
      <p:bldP spid="4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Prior Efforts in Hypervisor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Highly focused on modifying the hypervisor case by case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algn="ctr">
              <a:spcBef>
                <a:spcPct val="50000"/>
              </a:spcBef>
            </a:pPr>
            <a:endParaRPr lang="en-US" altLang="ko-KR" sz="100" dirty="0"/>
          </a:p>
        </p:txBody>
      </p:sp>
      <p:sp>
        <p:nvSpPr>
          <p:cNvPr id="7" name="직사각형 355"/>
          <p:cNvSpPr/>
          <p:nvPr/>
        </p:nvSpPr>
        <p:spPr>
          <a:xfrm>
            <a:off x="2581835" y="3037706"/>
            <a:ext cx="3953517" cy="557435"/>
          </a:xfrm>
          <a:prstGeom prst="rect">
            <a:avLst/>
          </a:prstGeom>
          <a:solidFill>
            <a:srgbClr val="F2B8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Hypervisor</a:t>
            </a:r>
          </a:p>
        </p:txBody>
      </p:sp>
      <p:sp>
        <p:nvSpPr>
          <p:cNvPr id="8" name="직사각형 355"/>
          <p:cNvSpPr/>
          <p:nvPr/>
        </p:nvSpPr>
        <p:spPr>
          <a:xfrm>
            <a:off x="2583198" y="3814617"/>
            <a:ext cx="3952464" cy="7988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ko-KR" sz="1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en-US" altLang="ko-KR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직사각형 355"/>
          <p:cNvSpPr/>
          <p:nvPr/>
        </p:nvSpPr>
        <p:spPr>
          <a:xfrm>
            <a:off x="2582146" y="2097907"/>
            <a:ext cx="1224000" cy="720000"/>
          </a:xfrm>
          <a:prstGeom prst="rect">
            <a:avLst/>
          </a:prstGeom>
          <a:solidFill>
            <a:schemeClr val="accent3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Parallel</a:t>
            </a:r>
          </a:p>
          <a:p>
            <a:pPr algn="ctr"/>
            <a:r>
              <a:rPr lang="en-US" altLang="ko-KR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workload</a:t>
            </a:r>
          </a:p>
        </p:txBody>
      </p:sp>
      <p:sp>
        <p:nvSpPr>
          <p:cNvPr id="17" name="직사각형 355"/>
          <p:cNvSpPr/>
          <p:nvPr/>
        </p:nvSpPr>
        <p:spPr>
          <a:xfrm>
            <a:off x="3973098" y="2097907"/>
            <a:ext cx="1224000" cy="72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Web</a:t>
            </a:r>
          </a:p>
          <a:p>
            <a:pPr algn="ctr"/>
            <a:r>
              <a:rPr lang="en-US" altLang="ko-KR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server</a:t>
            </a:r>
          </a:p>
        </p:txBody>
      </p:sp>
      <p:sp>
        <p:nvSpPr>
          <p:cNvPr id="15" name="직사각형 355"/>
          <p:cNvSpPr/>
          <p:nvPr/>
        </p:nvSpPr>
        <p:spPr>
          <a:xfrm>
            <a:off x="5311663" y="2103592"/>
            <a:ext cx="1224000" cy="720000"/>
          </a:xfrm>
          <a:prstGeom prst="rect">
            <a:avLst/>
          </a:prstGeom>
          <a:solidFill>
            <a:srgbClr val="9A9AE6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HPC</a:t>
            </a:r>
          </a:p>
          <a:p>
            <a:pPr algn="ctr"/>
            <a:r>
              <a:rPr lang="en-US" altLang="ko-KR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workload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64108" y="2136717"/>
            <a:ext cx="1561646" cy="707886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Spinlock 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optimization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530312" y="2136717"/>
            <a:ext cx="1561646" cy="70788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</a:t>
            </a:r>
          </a:p>
          <a:p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optimization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868356" y="2136717"/>
            <a:ext cx="1619354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I/O interrupt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optimization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002934" y="4195575"/>
            <a:ext cx="1091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Memory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5510130" y="3811213"/>
            <a:ext cx="761747" cy="796288"/>
            <a:chOff x="2857905" y="5411199"/>
            <a:chExt cx="761747" cy="796288"/>
          </a:xfrm>
        </p:grpSpPr>
        <p:sp>
          <p:nvSpPr>
            <p:cNvPr id="48" name="TextBox 47"/>
            <p:cNvSpPr txBox="1"/>
            <p:nvPr/>
          </p:nvSpPr>
          <p:spPr>
            <a:xfrm>
              <a:off x="2857905" y="5807377"/>
              <a:ext cx="7617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CPUs</a:t>
              </a:r>
              <a:endPara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32193" y="5411199"/>
              <a:ext cx="507750" cy="507750"/>
            </a:xfrm>
            <a:prstGeom prst="rect">
              <a:avLst/>
            </a:prstGeom>
          </p:spPr>
        </p:pic>
      </p:grpSp>
      <p:pic>
        <p:nvPicPr>
          <p:cNvPr id="50" name="Picture 4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236" y="3925465"/>
            <a:ext cx="869211" cy="322873"/>
          </a:xfrm>
          <a:prstGeom prst="rect">
            <a:avLst/>
          </a:prstGeom>
        </p:spPr>
      </p:pic>
      <p:grpSp>
        <p:nvGrpSpPr>
          <p:cNvPr id="51" name="Group 50"/>
          <p:cNvGrpSpPr/>
          <p:nvPr/>
        </p:nvGrpSpPr>
        <p:grpSpPr>
          <a:xfrm>
            <a:off x="2731386" y="3904549"/>
            <a:ext cx="711396" cy="724431"/>
            <a:chOff x="1040756" y="5332098"/>
            <a:chExt cx="711396" cy="724431"/>
          </a:xfrm>
        </p:grpSpPr>
        <p:sp>
          <p:nvSpPr>
            <p:cNvPr id="52" name="TextBox 51"/>
            <p:cNvSpPr txBox="1"/>
            <p:nvPr/>
          </p:nvSpPr>
          <p:spPr>
            <a:xfrm>
              <a:off x="1116569" y="5656419"/>
              <a:ext cx="55976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I/O</a:t>
              </a:r>
              <a:endPara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56" name="Picture 5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0756" y="5332098"/>
              <a:ext cx="711396" cy="389396"/>
            </a:xfrm>
            <a:prstGeom prst="rect">
              <a:avLst/>
            </a:prstGeom>
          </p:spPr>
        </p:pic>
      </p:grpSp>
      <p:sp>
        <p:nvSpPr>
          <p:cNvPr id="6" name="Rectangle 5"/>
          <p:cNvSpPr/>
          <p:nvPr/>
        </p:nvSpPr>
        <p:spPr>
          <a:xfrm>
            <a:off x="-397626" y="4774005"/>
            <a:ext cx="573927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Spin detection buffer </a:t>
            </a:r>
            <a:r>
              <a:rPr lang="en-US" altLang="ko-KR" sz="1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[Wells et al. PACT ‘06]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Relaxed co-scheduling </a:t>
            </a:r>
            <a:r>
              <a:rPr lang="en-US" altLang="ko-KR" sz="1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[VMware ESX]</a:t>
            </a:r>
          </a:p>
          <a:p>
            <a:pPr lvl="1"/>
            <a:r>
              <a:rPr lang="en-US" altLang="ko-K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Balanced </a:t>
            </a:r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scheduling </a:t>
            </a:r>
            <a:r>
              <a:rPr lang="en-US" altLang="ko-KR" sz="1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US" altLang="ko-KR" sz="1400" dirty="0" err="1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Sukwong</a:t>
            </a:r>
            <a:r>
              <a:rPr lang="en-US" altLang="ko-KR" sz="1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Kim, </a:t>
            </a:r>
            <a:r>
              <a:rPr lang="en-US" altLang="ko-KR" sz="1400" dirty="0" err="1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EuroSys</a:t>
            </a:r>
            <a:r>
              <a:rPr lang="en-US" altLang="ko-KR" sz="1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’11]</a:t>
            </a:r>
          </a:p>
          <a:p>
            <a:pPr lvl="1"/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Preemption delay </a:t>
            </a:r>
            <a:r>
              <a:rPr lang="en-US" altLang="ko-KR" sz="1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[Kim et al. ASPLOS ‘13]</a:t>
            </a:r>
          </a:p>
          <a:p>
            <a:pPr lvl="1"/>
            <a:r>
              <a:rPr lang="en-US" altLang="ko-KR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Preemptable</a:t>
            </a:r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spinlock </a:t>
            </a:r>
            <a:r>
              <a:rPr lang="en-US" altLang="ko-KR" sz="1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[Ouyang and Lange, VEE ‘13]</a:t>
            </a:r>
          </a:p>
        </p:txBody>
      </p:sp>
      <p:sp>
        <p:nvSpPr>
          <p:cNvPr id="9" name="Rectangle 8"/>
          <p:cNvSpPr/>
          <p:nvPr/>
        </p:nvSpPr>
        <p:spPr>
          <a:xfrm>
            <a:off x="4567122" y="4901875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lvl="1"/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Boosting I/O requests </a:t>
            </a:r>
            <a:r>
              <a:rPr lang="en-US" altLang="ko-KR" sz="1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GB" altLang="ko-KR" sz="1400" dirty="0" err="1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Ongaro</a:t>
            </a:r>
            <a:r>
              <a:rPr lang="en-GB" altLang="ko-KR" sz="1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et al</a:t>
            </a:r>
            <a:r>
              <a:rPr lang="en-US" altLang="ko-KR" sz="1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VEE ’08</a:t>
            </a:r>
            <a:r>
              <a:rPr lang="en-US" altLang="ko-KR" sz="1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</a:t>
            </a:r>
          </a:p>
          <a:p>
            <a:pPr lvl="1"/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Task-aware VM scheduling</a:t>
            </a:r>
            <a:r>
              <a:rPr lang="en-US" altLang="ko-KR" sz="12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[Kim et al. VEE ‘09]</a:t>
            </a:r>
          </a:p>
          <a:p>
            <a:pPr lvl="1"/>
            <a:r>
              <a:rPr lang="en-US" altLang="ko-KR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vSlicer</a:t>
            </a:r>
            <a:r>
              <a:rPr lang="en-US" altLang="ko-KR" sz="1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[Xu et al. HPDC ‘12]</a:t>
            </a:r>
          </a:p>
          <a:p>
            <a:pPr lvl="1"/>
            <a:r>
              <a:rPr lang="en-US" altLang="ko-KR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vTurbo</a:t>
            </a:r>
            <a:r>
              <a:rPr lang="en-US" altLang="ko-KR" sz="1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[Xu et al. </a:t>
            </a:r>
            <a:r>
              <a:rPr lang="en-US" altLang="ko-KR" sz="1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USENIX ATC </a:t>
            </a:r>
            <a:r>
              <a:rPr lang="en-US" altLang="ko-KR" sz="1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‘13</a:t>
            </a:r>
            <a:r>
              <a:rPr lang="en-US" altLang="ko-KR" sz="1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5</a:t>
            </a:fld>
            <a:endParaRPr lang="ko-KR" altLang="en-US"/>
          </a:p>
        </p:txBody>
      </p:sp>
      <p:sp>
        <p:nvSpPr>
          <p:cNvPr id="27" name="Rectangle 26"/>
          <p:cNvSpPr/>
          <p:nvPr/>
        </p:nvSpPr>
        <p:spPr>
          <a:xfrm>
            <a:off x="2085840" y="2028920"/>
            <a:ext cx="5186115" cy="260621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72075" y="2964570"/>
            <a:ext cx="9027911" cy="3090052"/>
            <a:chOff x="111211" y="3013327"/>
            <a:chExt cx="9027911" cy="3090052"/>
          </a:xfrm>
        </p:grpSpPr>
        <p:sp>
          <p:nvSpPr>
            <p:cNvPr id="29" name="Rectangle 28"/>
            <p:cNvSpPr/>
            <p:nvPr/>
          </p:nvSpPr>
          <p:spPr>
            <a:xfrm>
              <a:off x="111211" y="4868976"/>
              <a:ext cx="9027911" cy="1234403"/>
            </a:xfrm>
            <a:prstGeom prst="rect">
              <a:avLst/>
            </a:prstGeom>
            <a:solidFill>
              <a:schemeClr val="bg1">
                <a:alpha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Text Box 51"/>
            <p:cNvSpPr txBox="1">
              <a:spLocks noChangeArrowheads="1"/>
            </p:cNvSpPr>
            <p:nvPr/>
          </p:nvSpPr>
          <p:spPr bwMode="auto">
            <a:xfrm>
              <a:off x="1016605" y="3013327"/>
              <a:ext cx="7110790" cy="1138773"/>
            </a:xfrm>
            <a:prstGeom prst="rect">
              <a:avLst/>
            </a:prstGeom>
            <a:solidFill>
              <a:srgbClr val="000080">
                <a:alpha val="90000"/>
              </a:srgbClr>
            </a:solidFill>
            <a:ln>
              <a:noFill/>
            </a:ln>
            <a:effectLst/>
          </p:spPr>
          <p:txBody>
            <a:bodyPr wrap="square">
              <a:spAutoFit/>
            </a:bodyPr>
            <a:lstStyle/>
            <a:p>
              <a:pPr algn="ctr"/>
              <a:endParaRPr lang="en-US" altLang="ko-KR" sz="1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r>
                <a:rPr lang="en-US" altLang="ko-KR" sz="40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Keep your hypervisor </a:t>
              </a:r>
              <a:r>
                <a:rPr lang="en-US" altLang="ko-KR" sz="4000" u="sng" dirty="0" smtClean="0">
                  <a:solidFill>
                    <a:srgbClr val="FFFF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simple</a:t>
              </a:r>
              <a:endParaRPr lang="en-US" altLang="ko-KR" sz="40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ko-KR" altLang="en-US" sz="1400" dirty="0">
                <a:solidFill>
                  <a:schemeClr val="bg1"/>
                </a:solidFill>
                <a:latin typeface="Tahoma" panose="020B0604030504040204" pitchFamily="34" charset="0"/>
                <a:cs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129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44444E-6 L -0.00365 0.10371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5185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  <p:by x="10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44444E-6 L 0.00018 0.10695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347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  <p:by x="100000" y="14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44444E-6 L 0.00834 0.1044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7" y="5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  <p:bldP spid="7" grpId="1" build="allAtOnce" animBg="1"/>
      <p:bldP spid="5" grpId="0" animBg="1"/>
      <p:bldP spid="5" grpId="1" animBg="1"/>
      <p:bldP spid="42" grpId="0" animBg="1"/>
      <p:bldP spid="42" grpId="1" animBg="1"/>
      <p:bldP spid="41" grpId="0" animBg="1"/>
      <p:bldP spid="41" grpId="1" animBg="1"/>
      <p:bldP spid="6" grpId="0"/>
      <p:bldP spid="9" grpId="0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Fundamental of </a:t>
            </a:r>
            <a:r>
              <a:rPr lang="en-US" sz="3600" dirty="0" smtClean="0"/>
              <a:t>CPU Scheduling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of the CPU schedulers employ time-sharing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837195" y="4088989"/>
            <a:ext cx="6120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92068" y="2811359"/>
            <a:ext cx="1296000" cy="432000"/>
          </a:xfrm>
          <a:prstGeom prst="rect">
            <a:avLst/>
          </a:prstGeom>
          <a:solidFill>
            <a:schemeClr val="accent1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vCPU</a:t>
            </a:r>
            <a:r>
              <a:rPr lang="en-US" altLang="ko-KR" sz="2400" dirty="0" smtClean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1</a:t>
            </a:r>
            <a:endParaRPr lang="ko-KR" altLang="en-US" sz="2400" dirty="0">
              <a:solidFill>
                <a:schemeClr val="tx1"/>
              </a:solidFill>
              <a:latin typeface="+mj-lt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8479" y="3867320"/>
            <a:ext cx="1263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pCPU</a:t>
            </a:r>
            <a:r>
              <a:rPr lang="en-US" sz="24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0</a:t>
            </a:r>
            <a:endParaRPr lang="en-US" sz="2000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직사각형 355"/>
          <p:cNvSpPr/>
          <p:nvPr/>
        </p:nvSpPr>
        <p:spPr>
          <a:xfrm>
            <a:off x="498021" y="2271368"/>
            <a:ext cx="1296000" cy="432000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400" dirty="0" err="1" smtClean="0">
                <a:solidFill>
                  <a:schemeClr val="tx1"/>
                </a:solidFill>
                <a:latin typeface="+mj-lt"/>
                <a:cs typeface="Tahoma" pitchFamily="34" charset="0"/>
              </a:rPr>
              <a:t>vCPU</a:t>
            </a:r>
            <a:r>
              <a:rPr lang="en-US" altLang="ko-KR" sz="2400" dirty="0" smtClean="0">
                <a:solidFill>
                  <a:schemeClr val="tx1"/>
                </a:solidFill>
                <a:latin typeface="+mj-lt"/>
                <a:cs typeface="Tahoma" pitchFamily="34" charset="0"/>
              </a:rPr>
              <a:t> 0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943717" y="2331361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967024" y="2499256"/>
            <a:ext cx="1260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236323" y="2331361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492068" y="3339343"/>
            <a:ext cx="1296000" cy="432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vCPU</a:t>
            </a:r>
            <a:r>
              <a:rPr lang="en-US" altLang="ko-KR" sz="2400" dirty="0" smtClean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2</a:t>
            </a:r>
            <a:endParaRPr lang="ko-KR" altLang="en-US" sz="2400" dirty="0">
              <a:solidFill>
                <a:schemeClr val="tx1"/>
              </a:solidFill>
              <a:latin typeface="+mj-lt"/>
              <a:cs typeface="Tahoma" panose="020B060403050404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532963" y="1950294"/>
            <a:ext cx="25255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Turn around time</a:t>
            </a:r>
            <a:endParaRPr lang="en-US" sz="2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3384699" y="3049229"/>
            <a:ext cx="1260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4811975" y="3547619"/>
            <a:ext cx="1260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6346549" y="2493037"/>
            <a:ext cx="1260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236323" y="2493037"/>
            <a:ext cx="135697" cy="556192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4644699" y="3033247"/>
            <a:ext cx="135697" cy="556192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V="1">
            <a:off x="6080362" y="2470886"/>
            <a:ext cx="236802" cy="1064033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324671" y="2331361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3240000" y="2499256"/>
            <a:ext cx="3077164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942710" y="2011800"/>
            <a:ext cx="13086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Time slice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74967" y="4485934"/>
                <a:ext cx="753001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𝑇𝑢𝑟𝑛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𝑎𝑟𝑜𝑢𝑛𝑑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𝑡𝑖𝑚𝑒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=(#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𝑎𝑐𝑡𝑖𝑣𝑒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𝑣𝐶𝑃𝑈𝑠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−1)∗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𝑡𝑖𝑚𝑒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𝑠𝑙𝑖𝑐𝑒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967" y="4485934"/>
                <a:ext cx="7530010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405" r="-324" b="-3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5" name="Straight Connector 64"/>
          <p:cNvCxnSpPr/>
          <p:nvPr/>
        </p:nvCxnSpPr>
        <p:spPr>
          <a:xfrm>
            <a:off x="3612015" y="4981609"/>
            <a:ext cx="2628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6651691" y="4981609"/>
            <a:ext cx="1489883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8057628" y="3848993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endParaRPr lang="en-US" sz="2800" i="1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0" name="Slide Number Placeholder 6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8911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Toward Virtual Time Continuity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11102"/>
            <a:ext cx="8229600" cy="1570225"/>
          </a:xfrm>
        </p:spPr>
        <p:txBody>
          <a:bodyPr>
            <a:normAutofit/>
          </a:bodyPr>
          <a:lstStyle/>
          <a:p>
            <a:r>
              <a:rPr lang="en-US" dirty="0"/>
              <a:t>To </a:t>
            </a:r>
            <a:r>
              <a:rPr lang="en-US" dirty="0" smtClean="0"/>
              <a:t>minimize the turn around time, </a:t>
            </a:r>
            <a:r>
              <a:rPr lang="en-US" dirty="0"/>
              <a:t>we propose shorter but more frequent </a:t>
            </a:r>
            <a:r>
              <a:rPr lang="en-US" dirty="0" smtClean="0"/>
              <a:t>runs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837195" y="4088989"/>
            <a:ext cx="651174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92068" y="2811359"/>
            <a:ext cx="1296000" cy="432000"/>
          </a:xfrm>
          <a:prstGeom prst="rect">
            <a:avLst/>
          </a:prstGeom>
          <a:solidFill>
            <a:schemeClr val="accent1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vCPU</a:t>
            </a:r>
            <a:r>
              <a:rPr lang="en-US" altLang="ko-KR" sz="2400" dirty="0" smtClean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1</a:t>
            </a:r>
            <a:endParaRPr lang="ko-KR" altLang="en-US" sz="2400" dirty="0">
              <a:solidFill>
                <a:schemeClr val="tx1"/>
              </a:solidFill>
              <a:latin typeface="+mj-lt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8479" y="3867320"/>
            <a:ext cx="1263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pCPU</a:t>
            </a:r>
            <a:r>
              <a:rPr lang="en-US" sz="24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0</a:t>
            </a:r>
            <a:endParaRPr lang="en-US" sz="2000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직사각형 355"/>
          <p:cNvSpPr/>
          <p:nvPr/>
        </p:nvSpPr>
        <p:spPr>
          <a:xfrm>
            <a:off x="498021" y="2271368"/>
            <a:ext cx="1296000" cy="432000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400" dirty="0" err="1" smtClean="0">
                <a:solidFill>
                  <a:schemeClr val="tx1"/>
                </a:solidFill>
                <a:latin typeface="+mj-lt"/>
                <a:cs typeface="Tahoma" pitchFamily="34" charset="0"/>
              </a:rPr>
              <a:t>vCPU</a:t>
            </a:r>
            <a:r>
              <a:rPr lang="en-US" altLang="ko-KR" sz="2400" dirty="0" smtClean="0">
                <a:solidFill>
                  <a:schemeClr val="tx1"/>
                </a:solidFill>
                <a:latin typeface="+mj-lt"/>
                <a:cs typeface="Tahoma" pitchFamily="34" charset="0"/>
              </a:rPr>
              <a:t> 0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954324" y="2499256"/>
            <a:ext cx="360000" cy="9157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92068" y="3339343"/>
            <a:ext cx="1296000" cy="432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vCPU</a:t>
            </a:r>
            <a:r>
              <a:rPr lang="en-US" altLang="ko-KR" sz="2400" dirty="0" smtClean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2</a:t>
            </a:r>
            <a:endParaRPr lang="ko-KR" altLang="en-US" sz="2400" dirty="0">
              <a:solidFill>
                <a:schemeClr val="tx1"/>
              </a:solidFill>
              <a:latin typeface="+mj-lt"/>
              <a:cs typeface="Tahoma" panose="020B0604030504040204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464406" y="3036529"/>
            <a:ext cx="360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952021" y="3547619"/>
            <a:ext cx="360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432013" y="2493037"/>
            <a:ext cx="360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322518" y="2493037"/>
            <a:ext cx="135697" cy="556192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804324" y="3033247"/>
            <a:ext cx="135697" cy="540000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293350" y="2493037"/>
            <a:ext cx="120755" cy="1066339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urved Connector 22"/>
          <p:cNvCxnSpPr>
            <a:endCxn id="24" idx="1"/>
          </p:cNvCxnSpPr>
          <p:nvPr/>
        </p:nvCxnSpPr>
        <p:spPr>
          <a:xfrm rot="5400000" flipH="1" flipV="1">
            <a:off x="1773246" y="1963146"/>
            <a:ext cx="874974" cy="215559"/>
          </a:xfrm>
          <a:prstGeom prst="curved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318513" y="1310272"/>
            <a:ext cx="43652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Shortened time slice</a:t>
            </a:r>
            <a:endParaRPr lang="en-US" sz="3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932195" y="3036529"/>
            <a:ext cx="360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436756" y="3547619"/>
            <a:ext cx="360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939061" y="2493037"/>
            <a:ext cx="360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790307" y="2493037"/>
            <a:ext cx="135697" cy="556192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287299" y="3033247"/>
            <a:ext cx="135697" cy="540000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433323" y="3036529"/>
            <a:ext cx="360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956263" y="3547619"/>
            <a:ext cx="360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291435" y="2493037"/>
            <a:ext cx="135697" cy="556192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808566" y="3033247"/>
            <a:ext cx="135697" cy="540000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279504" y="3638822"/>
            <a:ext cx="31443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Reduced turn around time</a:t>
            </a:r>
            <a:endParaRPr lang="en-US" sz="20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3306397" y="3557254"/>
            <a:ext cx="1116599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943717" y="2331361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318513" y="2331361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307653" y="3865764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endParaRPr lang="en-US" sz="2800" i="1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flipV="1">
            <a:off x="4796756" y="2486216"/>
            <a:ext cx="120755" cy="1066339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Slide Number Placeholder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7</a:t>
            </a:fld>
            <a:endParaRPr lang="ko-KR" altLang="en-US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456850" y="2494739"/>
            <a:ext cx="360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6318187" y="2494739"/>
            <a:ext cx="120755" cy="1066339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6957032" y="3038231"/>
            <a:ext cx="360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6815144" y="2494739"/>
            <a:ext cx="135697" cy="556192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7312136" y="3034949"/>
            <a:ext cx="135697" cy="540000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7447833" y="3557254"/>
            <a:ext cx="3600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305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Methodology for Real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4 physical CPUs (Intel Xeon)</a:t>
            </a:r>
          </a:p>
          <a:p>
            <a:pPr lvl="1"/>
            <a:r>
              <a:rPr lang="en-US" altLang="ko-KR" dirty="0" err="1" smtClean="0"/>
              <a:t>Xen</a:t>
            </a:r>
            <a:r>
              <a:rPr lang="en-US" altLang="ko-KR" dirty="0" smtClean="0"/>
              <a:t> hypervisor 4.2.3</a:t>
            </a:r>
            <a:endParaRPr lang="en-US" altLang="ko-KR" dirty="0"/>
          </a:p>
          <a:p>
            <a:pPr lvl="1"/>
            <a:r>
              <a:rPr lang="en-US" altLang="ko-KR" dirty="0" smtClean="0"/>
              <a:t>2 VMs</a:t>
            </a:r>
          </a:p>
          <a:p>
            <a:pPr lvl="2"/>
            <a:r>
              <a:rPr lang="en-US" altLang="ko-KR" dirty="0" smtClean="0"/>
              <a:t>4 </a:t>
            </a:r>
            <a:r>
              <a:rPr lang="en-US" altLang="ko-KR" dirty="0" err="1" smtClean="0"/>
              <a:t>vCPUs</a:t>
            </a:r>
            <a:r>
              <a:rPr lang="en-US" altLang="ko-KR" dirty="0" smtClean="0"/>
              <a:t>, 4GB memory</a:t>
            </a:r>
          </a:p>
          <a:p>
            <a:pPr lvl="2"/>
            <a:r>
              <a:rPr lang="en-US" altLang="ko-KR" dirty="0" smtClean="0"/>
              <a:t>Ubuntu 12.04 HVM</a:t>
            </a:r>
          </a:p>
          <a:p>
            <a:pPr lvl="2"/>
            <a:r>
              <a:rPr lang="en-US" altLang="ko-KR" dirty="0" smtClean="0"/>
              <a:t>Linux kernel 3.4.35</a:t>
            </a:r>
          </a:p>
          <a:p>
            <a:pPr lvl="1"/>
            <a:r>
              <a:rPr lang="en-US" altLang="ko-KR" dirty="0" smtClean="0"/>
              <a:t>1G network </a:t>
            </a:r>
            <a:endParaRPr lang="en-US" altLang="ko-KR" dirty="0"/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Benchmarking workloads</a:t>
            </a:r>
          </a:p>
          <a:p>
            <a:pPr lvl="1"/>
            <a:r>
              <a:rPr lang="en-US" altLang="ko-KR" dirty="0" smtClean="0"/>
              <a:t>PARSEC (Spinlock and IPI)*</a:t>
            </a:r>
          </a:p>
          <a:p>
            <a:pPr lvl="1"/>
            <a:r>
              <a:rPr lang="en-US" altLang="ko-KR" dirty="0" err="1" smtClean="0"/>
              <a:t>iPerf</a:t>
            </a:r>
            <a:r>
              <a:rPr lang="en-US" altLang="ko-KR" dirty="0" smtClean="0"/>
              <a:t> (I/O interrupt) </a:t>
            </a:r>
          </a:p>
          <a:p>
            <a:pPr lvl="1"/>
            <a:r>
              <a:rPr lang="en-US" altLang="ko-KR" dirty="0" smtClean="0"/>
              <a:t>SPEC-CPU 2006</a:t>
            </a:r>
            <a:endParaRPr lang="en-US" altLang="ko-KR" dirty="0"/>
          </a:p>
          <a:p>
            <a:endParaRPr lang="en-US" dirty="0" smtClean="0"/>
          </a:p>
        </p:txBody>
      </p:sp>
      <p:grpSp>
        <p:nvGrpSpPr>
          <p:cNvPr id="83" name="Group 82"/>
          <p:cNvGrpSpPr/>
          <p:nvPr/>
        </p:nvGrpSpPr>
        <p:grpSpPr>
          <a:xfrm>
            <a:off x="6131974" y="1929025"/>
            <a:ext cx="2099897" cy="2727393"/>
            <a:chOff x="1212124" y="2000515"/>
            <a:chExt cx="2099897" cy="2727393"/>
          </a:xfrm>
        </p:grpSpPr>
        <p:sp>
          <p:nvSpPr>
            <p:cNvPr id="84" name="직사각형 355"/>
            <p:cNvSpPr/>
            <p:nvPr/>
          </p:nvSpPr>
          <p:spPr>
            <a:xfrm>
              <a:off x="1212125" y="3630255"/>
              <a:ext cx="2094609" cy="329282"/>
            </a:xfrm>
            <a:prstGeom prst="rect">
              <a:avLst/>
            </a:prstGeom>
            <a:solidFill>
              <a:srgbClr val="F2B8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dirty="0" err="1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Xen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 Hypervisor</a:t>
              </a:r>
            </a:p>
          </p:txBody>
        </p:sp>
        <p:sp>
          <p:nvSpPr>
            <p:cNvPr id="85" name="직사각형 355"/>
            <p:cNvSpPr/>
            <p:nvPr/>
          </p:nvSpPr>
          <p:spPr>
            <a:xfrm>
              <a:off x="1212124" y="4028990"/>
              <a:ext cx="2094609" cy="69061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ko-KR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  <a:p>
              <a:pPr algn="ctr"/>
              <a:endParaRPr lang="en-US" altLang="ko-KR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</p:txBody>
        </p:sp>
        <p:grpSp>
          <p:nvGrpSpPr>
            <p:cNvPr id="86" name="Group 85"/>
            <p:cNvGrpSpPr/>
            <p:nvPr/>
          </p:nvGrpSpPr>
          <p:grpSpPr>
            <a:xfrm>
              <a:off x="2336210" y="2000515"/>
              <a:ext cx="975811" cy="1519430"/>
              <a:chOff x="8346519" y="3151656"/>
              <a:chExt cx="975811" cy="1519430"/>
            </a:xfrm>
          </p:grpSpPr>
          <p:sp>
            <p:nvSpPr>
              <p:cNvPr id="102" name="Rectangle 101"/>
              <p:cNvSpPr/>
              <p:nvPr/>
            </p:nvSpPr>
            <p:spPr>
              <a:xfrm>
                <a:off x="8346519" y="3151656"/>
                <a:ext cx="975811" cy="151943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직사각형 355"/>
              <p:cNvSpPr/>
              <p:nvPr/>
            </p:nvSpPr>
            <p:spPr>
              <a:xfrm>
                <a:off x="8434542" y="4241464"/>
                <a:ext cx="792000" cy="359994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rgbClr val="989898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altLang="ko-KR" sz="1600" dirty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endParaRPr>
              </a:p>
              <a:p>
                <a:pPr algn="ctr"/>
                <a:endParaRPr lang="en-US" altLang="ko-KR" dirty="0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4" name="Group 103"/>
              <p:cNvGrpSpPr/>
              <p:nvPr/>
            </p:nvGrpSpPr>
            <p:grpSpPr>
              <a:xfrm>
                <a:off x="8533631" y="4353395"/>
                <a:ext cx="571990" cy="144908"/>
                <a:chOff x="4634441" y="4507049"/>
                <a:chExt cx="525040" cy="309513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4634441" y="4508988"/>
                  <a:ext cx="132181" cy="307574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001">
                  <a:schemeClr val="lt2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764180" y="4507049"/>
                  <a:ext cx="132181" cy="307574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001">
                  <a:schemeClr val="lt2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4895200" y="4507049"/>
                  <a:ext cx="132181" cy="307574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001">
                  <a:schemeClr val="lt2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10" name="Rectangle 109"/>
                <p:cNvSpPr/>
                <p:nvPr/>
              </p:nvSpPr>
              <p:spPr>
                <a:xfrm>
                  <a:off x="5027300" y="4507049"/>
                  <a:ext cx="132181" cy="307574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001">
                  <a:schemeClr val="lt2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  <p:sp>
            <p:nvSpPr>
              <p:cNvPr id="105" name="직사각형 355"/>
              <p:cNvSpPr/>
              <p:nvPr/>
            </p:nvSpPr>
            <p:spPr>
              <a:xfrm>
                <a:off x="8430193" y="3789363"/>
                <a:ext cx="792000" cy="355275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dirty="0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OS</a:t>
                </a:r>
              </a:p>
            </p:txBody>
          </p:sp>
          <p:sp>
            <p:nvSpPr>
              <p:cNvPr id="106" name="직사각형 355"/>
              <p:cNvSpPr/>
              <p:nvPr/>
            </p:nvSpPr>
            <p:spPr>
              <a:xfrm>
                <a:off x="8428386" y="3240270"/>
                <a:ext cx="792000" cy="455919"/>
              </a:xfrm>
              <a:prstGeom prst="rect">
                <a:avLst/>
              </a:prstGeom>
              <a:solidFill>
                <a:schemeClr val="accent3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dirty="0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App</a:t>
                </a:r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1212125" y="2000515"/>
              <a:ext cx="975811" cy="1519430"/>
              <a:chOff x="8346519" y="3151656"/>
              <a:chExt cx="975811" cy="1519430"/>
            </a:xfrm>
          </p:grpSpPr>
          <p:sp>
            <p:nvSpPr>
              <p:cNvPr id="93" name="Rectangle 92"/>
              <p:cNvSpPr/>
              <p:nvPr/>
            </p:nvSpPr>
            <p:spPr>
              <a:xfrm>
                <a:off x="8346519" y="3151656"/>
                <a:ext cx="975811" cy="151943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직사각형 355"/>
              <p:cNvSpPr/>
              <p:nvPr/>
            </p:nvSpPr>
            <p:spPr>
              <a:xfrm>
                <a:off x="8434542" y="4241464"/>
                <a:ext cx="792000" cy="359994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rgbClr val="989898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altLang="ko-KR" sz="1600" dirty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endParaRPr>
              </a:p>
              <a:p>
                <a:pPr algn="ctr"/>
                <a:endParaRPr lang="en-US" altLang="ko-KR" dirty="0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95" name="Group 94"/>
              <p:cNvGrpSpPr/>
              <p:nvPr/>
            </p:nvGrpSpPr>
            <p:grpSpPr>
              <a:xfrm>
                <a:off x="8533631" y="4353395"/>
                <a:ext cx="571990" cy="144908"/>
                <a:chOff x="4634441" y="4507049"/>
                <a:chExt cx="525040" cy="309513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98" name="Rectangle 97"/>
                <p:cNvSpPr/>
                <p:nvPr/>
              </p:nvSpPr>
              <p:spPr>
                <a:xfrm>
                  <a:off x="4634441" y="4508988"/>
                  <a:ext cx="132181" cy="307574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001">
                  <a:schemeClr val="lt2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9" name="Rectangle 98"/>
                <p:cNvSpPr/>
                <p:nvPr/>
              </p:nvSpPr>
              <p:spPr>
                <a:xfrm>
                  <a:off x="4764180" y="4507049"/>
                  <a:ext cx="132181" cy="307574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001">
                  <a:schemeClr val="lt2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00" name="Rectangle 99"/>
                <p:cNvSpPr/>
                <p:nvPr/>
              </p:nvSpPr>
              <p:spPr>
                <a:xfrm>
                  <a:off x="4895200" y="4507049"/>
                  <a:ext cx="132181" cy="307574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001">
                  <a:schemeClr val="lt2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01" name="Rectangle 100"/>
                <p:cNvSpPr/>
                <p:nvPr/>
              </p:nvSpPr>
              <p:spPr>
                <a:xfrm>
                  <a:off x="5027300" y="4507049"/>
                  <a:ext cx="132181" cy="307574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001">
                  <a:schemeClr val="lt2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  <p:sp>
            <p:nvSpPr>
              <p:cNvPr id="96" name="직사각형 355"/>
              <p:cNvSpPr/>
              <p:nvPr/>
            </p:nvSpPr>
            <p:spPr>
              <a:xfrm>
                <a:off x="8430193" y="3789363"/>
                <a:ext cx="792000" cy="355275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dirty="0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OS</a:t>
                </a:r>
              </a:p>
            </p:txBody>
          </p:sp>
          <p:sp>
            <p:nvSpPr>
              <p:cNvPr id="97" name="직사각형 355"/>
              <p:cNvSpPr/>
              <p:nvPr/>
            </p:nvSpPr>
            <p:spPr>
              <a:xfrm>
                <a:off x="8428386" y="3240270"/>
                <a:ext cx="792000" cy="455919"/>
              </a:xfrm>
              <a:prstGeom prst="rect">
                <a:avLst/>
              </a:prstGeom>
              <a:solidFill>
                <a:schemeClr val="accent3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dirty="0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App</a:t>
                </a:r>
              </a:p>
            </p:txBody>
          </p:sp>
        </p:grpSp>
        <p:sp>
          <p:nvSpPr>
            <p:cNvPr id="88" name="TextBox 87"/>
            <p:cNvSpPr txBox="1"/>
            <p:nvPr/>
          </p:nvSpPr>
          <p:spPr>
            <a:xfrm>
              <a:off x="1646998" y="4450909"/>
              <a:ext cx="12493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4 physical CPUs</a:t>
              </a:r>
              <a:endPara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5003109" y="3021516"/>
            <a:ext cx="1056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virtualized </a:t>
            </a:r>
          </a:p>
          <a:p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CPUs</a:t>
            </a:r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4" name="Curved Connector 33"/>
          <p:cNvCxnSpPr/>
          <p:nvPr/>
        </p:nvCxnSpPr>
        <p:spPr>
          <a:xfrm flipV="1">
            <a:off x="5777312" y="3211815"/>
            <a:ext cx="495147" cy="81068"/>
          </a:xfrm>
          <a:prstGeom prst="curved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8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5711981" y="4808977"/>
            <a:ext cx="30210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2-to-1 consolidation ratio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972" y="4088989"/>
            <a:ext cx="384381" cy="299995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7576" y="4088989"/>
            <a:ext cx="384381" cy="299995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1955" y="4088989"/>
            <a:ext cx="384381" cy="299995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1947" y="4088989"/>
            <a:ext cx="384381" cy="29999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6164082"/>
            <a:ext cx="18962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*[Kim et al., ASPLOS ‘13]</a:t>
            </a:r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30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PARSEC Multi-threaded Applications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Co-running with </a:t>
            </a:r>
            <a:r>
              <a:rPr lang="en-US" dirty="0" err="1" smtClean="0"/>
              <a:t>Swaptions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541166"/>
            <a:ext cx="24264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Xen</a:t>
            </a:r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default: 30ms time slice</a:t>
            </a:r>
            <a:endPara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45103" y="6197938"/>
            <a:ext cx="30028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*Other PARSEC results in our paper</a:t>
            </a:r>
            <a:endParaRPr lang="en-US" sz="14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9</a:t>
            </a:fld>
            <a:endParaRPr lang="ko-KR" alt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7161210" y="2103893"/>
            <a:ext cx="0" cy="534282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219794" y="2217048"/>
            <a:ext cx="801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Better</a:t>
            </a:r>
            <a:endParaRPr lang="ko-KR" altLang="en-US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6294868"/>
              </p:ext>
            </p:extLst>
          </p:nvPr>
        </p:nvGraphicFramePr>
        <p:xfrm>
          <a:off x="97790" y="1877938"/>
          <a:ext cx="8650186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/>
          <p:cNvSpPr/>
          <p:nvPr/>
        </p:nvSpPr>
        <p:spPr>
          <a:xfrm>
            <a:off x="5682862" y="2186368"/>
            <a:ext cx="1041298" cy="4518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9380606"/>
              </p:ext>
            </p:extLst>
          </p:nvPr>
        </p:nvGraphicFramePr>
        <p:xfrm>
          <a:off x="101097" y="1877938"/>
          <a:ext cx="8650186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1152057" y="4514993"/>
            <a:ext cx="7447919" cy="1538929"/>
            <a:chOff x="1152057" y="4514993"/>
            <a:chExt cx="7447919" cy="1538929"/>
          </a:xfrm>
        </p:grpSpPr>
        <p:sp>
          <p:nvSpPr>
            <p:cNvPr id="29" name="Rectangle 28"/>
            <p:cNvSpPr/>
            <p:nvPr/>
          </p:nvSpPr>
          <p:spPr>
            <a:xfrm>
              <a:off x="1152057" y="4514993"/>
              <a:ext cx="658907" cy="593979"/>
            </a:xfrm>
            <a:prstGeom prst="rect">
              <a:avLst/>
            </a:prstGeom>
            <a:solidFill>
              <a:srgbClr val="FF0000">
                <a:alpha val="15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latin typeface="+mj-lt"/>
                <a:cs typeface="Arial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562507" y="4563876"/>
              <a:ext cx="569468" cy="725093"/>
            </a:xfrm>
            <a:prstGeom prst="rect">
              <a:avLst/>
            </a:prstGeom>
            <a:solidFill>
              <a:srgbClr val="FF0000">
                <a:alpha val="15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latin typeface="+mj-lt"/>
                <a:cs typeface="Arial" pitchFamily="34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8020975" y="4563876"/>
              <a:ext cx="579001" cy="1490046"/>
            </a:xfrm>
            <a:prstGeom prst="rect">
              <a:avLst/>
            </a:prstGeom>
            <a:solidFill>
              <a:srgbClr val="FF0000">
                <a:alpha val="15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latin typeface="+mj-lt"/>
                <a:cs typeface="Arial" pitchFamily="34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8483058" y="5836676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-49</a:t>
            </a:r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357922" y="5843678"/>
                <a:ext cx="2420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7922" y="5843678"/>
                <a:ext cx="242054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500" r="-7500"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4139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Graphic spid="18" grpId="0">
        <p:bldAsOne/>
      </p:bldGraphic>
      <p:bldP spid="7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ecture">
      <a:majorFont>
        <a:latin typeface="Arial"/>
        <a:ea typeface="맑은 고딕"/>
        <a:cs typeface=""/>
      </a:majorFont>
      <a:minorFont>
        <a:latin typeface="Times New Roman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b="1" dirty="0">
            <a:solidFill>
              <a:schemeClr val="tx1"/>
            </a:solidFill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105454</TotalTime>
  <Words>1057</Words>
  <Application>Microsoft Macintosh PowerPoint</Application>
  <PresentationFormat>On-screen Show (4:3)</PresentationFormat>
  <Paragraphs>311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Cambria Math</vt:lpstr>
      <vt:lpstr>Tahoma</vt:lpstr>
      <vt:lpstr>Times New Roman</vt:lpstr>
      <vt:lpstr>맑은 고딕</vt:lpstr>
      <vt:lpstr>Arial</vt:lpstr>
      <vt:lpstr>Office Theme</vt:lpstr>
      <vt:lpstr>Micro-sliced Virtual Processors  to Hide the Effect of Discontinuous CPU Availability for Consolidated Systems</vt:lpstr>
      <vt:lpstr>Virtual Time Discontinuity</vt:lpstr>
      <vt:lpstr>Interrupt with Virtualization</vt:lpstr>
      <vt:lpstr>Spinlock with Virtualization</vt:lpstr>
      <vt:lpstr>Prior Efforts in Hypervisor</vt:lpstr>
      <vt:lpstr>Fundamental of CPU Scheduling</vt:lpstr>
      <vt:lpstr>Toward Virtual Time Continuity</vt:lpstr>
      <vt:lpstr>Methodology for Real System</vt:lpstr>
      <vt:lpstr>PARSEC Multi-threaded Applications</vt:lpstr>
      <vt:lpstr>Mixed VM Scenario*</vt:lpstr>
      <vt:lpstr>SPEC Single-threaded Applications</vt:lpstr>
      <vt:lpstr>Overheads of Short Time Slice </vt:lpstr>
      <vt:lpstr>Methodology for Simulated System</vt:lpstr>
      <vt:lpstr>Performance Effects of Short Time Slice</vt:lpstr>
      <vt:lpstr>Mitigating Cache Pollution</vt:lpstr>
      <vt:lpstr>Evaluated Schemes</vt:lpstr>
      <vt:lpstr>Performance with Cache Preservation</vt:lpstr>
      <vt:lpstr>Performance with Cache Preservation</vt:lpstr>
      <vt:lpstr>Conclusion</vt:lpstr>
      <vt:lpstr>Micro-sliced Virtual Processors  to Hide the Effect of Discontinuous CPU Availability for Consolidated Systems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Microsliced Virtual Processors</dc:title>
  <dc:creator>Jeongseob Ahn</dc:creator>
  <cp:lastModifiedBy>AhnJeongseob</cp:lastModifiedBy>
  <cp:revision>7628</cp:revision>
  <cp:lastPrinted>2014-12-11T05:32:47Z</cp:lastPrinted>
  <dcterms:created xsi:type="dcterms:W3CDTF">2010-08-09T05:45:48Z</dcterms:created>
  <dcterms:modified xsi:type="dcterms:W3CDTF">2016-04-13T04:12:47Z</dcterms:modified>
</cp:coreProperties>
</file>