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rts/chart1.xml" ContentType="application/vnd.openxmlformats-officedocument.drawingml.chart+xml"/>
  <Override PartName="/ppt/notesSlides/notesSlide25.xml" ContentType="application/vnd.openxmlformats-officedocument.presentationml.notesSlide+xml"/>
  <Override PartName="/ppt/charts/chart2.xml" ContentType="application/vnd.openxmlformats-officedocument.drawingml.chart+xml"/>
  <Override PartName="/ppt/notesSlides/notesSlide26.xml" ContentType="application/vnd.openxmlformats-officedocument.presentationml.notesSlide+xml"/>
  <Override PartName="/ppt/charts/chart3.xml" ContentType="application/vnd.openxmlformats-officedocument.drawingml.chart+xml"/>
  <Override PartName="/ppt/notesSlides/notesSlide27.xml" ContentType="application/vnd.openxmlformats-officedocument.presentationml.notesSlide+xml"/>
  <Override PartName="/ppt/charts/chart4.xml" ContentType="application/vnd.openxmlformats-officedocument.drawingml.chart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52" r:id="rId1"/>
  </p:sldMasterIdLst>
  <p:notesMasterIdLst>
    <p:notesMasterId r:id="rId34"/>
  </p:notesMasterIdLst>
  <p:handoutMasterIdLst>
    <p:handoutMasterId r:id="rId35"/>
  </p:handoutMasterIdLst>
  <p:sldIdLst>
    <p:sldId id="360" r:id="rId2"/>
    <p:sldId id="436" r:id="rId3"/>
    <p:sldId id="345" r:id="rId4"/>
    <p:sldId id="362" r:id="rId5"/>
    <p:sldId id="369" r:id="rId6"/>
    <p:sldId id="346" r:id="rId7"/>
    <p:sldId id="434" r:id="rId8"/>
    <p:sldId id="357" r:id="rId9"/>
    <p:sldId id="449" r:id="rId10"/>
    <p:sldId id="349" r:id="rId11"/>
    <p:sldId id="441" r:id="rId12"/>
    <p:sldId id="351" r:id="rId13"/>
    <p:sldId id="373" r:id="rId14"/>
    <p:sldId id="375" r:id="rId15"/>
    <p:sldId id="454" r:id="rId16"/>
    <p:sldId id="455" r:id="rId17"/>
    <p:sldId id="420" r:id="rId18"/>
    <p:sldId id="427" r:id="rId19"/>
    <p:sldId id="366" r:id="rId20"/>
    <p:sldId id="355" r:id="rId21"/>
    <p:sldId id="379" r:id="rId22"/>
    <p:sldId id="381" r:id="rId23"/>
    <p:sldId id="417" r:id="rId24"/>
    <p:sldId id="383" r:id="rId25"/>
    <p:sldId id="418" r:id="rId26"/>
    <p:sldId id="419" r:id="rId27"/>
    <p:sldId id="398" r:id="rId28"/>
    <p:sldId id="392" r:id="rId29"/>
    <p:sldId id="387" r:id="rId30"/>
    <p:sldId id="388" r:id="rId31"/>
    <p:sldId id="458" r:id="rId32"/>
    <p:sldId id="459" r:id="rId33"/>
  </p:sldIdLst>
  <p:sldSz cx="9144000" cy="6858000" type="screen4x3"/>
  <p:notesSz cx="6797675" cy="9928225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35AA80-0FC1-4675-BDBE-81ED53D1FA35}">
          <p14:sldIdLst>
            <p14:sldId id="360"/>
            <p14:sldId id="436"/>
            <p14:sldId id="345"/>
            <p14:sldId id="362"/>
            <p14:sldId id="369"/>
            <p14:sldId id="346"/>
            <p14:sldId id="434"/>
            <p14:sldId id="357"/>
            <p14:sldId id="449"/>
            <p14:sldId id="349"/>
            <p14:sldId id="441"/>
            <p14:sldId id="351"/>
          </p14:sldIdLst>
        </p14:section>
        <p14:section name="SpecISP" id="{55D4B4F2-D9B9-4457-B897-B811CD0B1CC6}">
          <p14:sldIdLst>
            <p14:sldId id="373"/>
            <p14:sldId id="375"/>
            <p14:sldId id="454"/>
            <p14:sldId id="455"/>
            <p14:sldId id="420"/>
            <p14:sldId id="427"/>
            <p14:sldId id="366"/>
            <p14:sldId id="355"/>
            <p14:sldId id="379"/>
          </p14:sldIdLst>
        </p14:section>
        <p14:section name="Evaluation" id="{51DB1AEE-4015-4FD2-A3DE-554EF1254DE5}">
          <p14:sldIdLst>
            <p14:sldId id="381"/>
            <p14:sldId id="417"/>
            <p14:sldId id="383"/>
            <p14:sldId id="418"/>
            <p14:sldId id="419"/>
            <p14:sldId id="398"/>
            <p14:sldId id="392"/>
            <p14:sldId id="387"/>
          </p14:sldIdLst>
        </p14:section>
        <p14:section name="Backup" id="{7B321355-7335-434B-8F0B-90DDDEE26AF3}">
          <p14:sldIdLst>
            <p14:sldId id="388"/>
            <p14:sldId id="458"/>
            <p14:sldId id="459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2948"/>
    <a:srgbClr val="0000FF"/>
    <a:srgbClr val="13A808"/>
    <a:srgbClr val="119307"/>
    <a:srgbClr val="F2B800"/>
    <a:srgbClr val="009E47"/>
    <a:srgbClr val="6FE372"/>
    <a:srgbClr val="4EE739"/>
    <a:srgbClr val="30F035"/>
    <a:srgbClr val="9A9A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보통 스타일 3 - 강조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37" autoAdjust="0"/>
    <p:restoredTop sz="64202" autoAdjust="0"/>
  </p:normalViewPr>
  <p:slideViewPr>
    <p:cSldViewPr>
      <p:cViewPr>
        <p:scale>
          <a:sx n="50" d="100"/>
          <a:sy n="50" d="100"/>
        </p:scale>
        <p:origin x="-1638" y="-1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28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4746"/>
    </p:cViewPr>
  </p:sorterViewPr>
  <p:notesViewPr>
    <p:cSldViewPr>
      <p:cViewPr varScale="1">
        <p:scale>
          <a:sx n="90" d="100"/>
          <a:sy n="90" d="100"/>
        </p:scale>
        <p:origin x="-2568" y="-108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ongseob\Dropbox\ISCA2012\isca_ppt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ongseob\Dropbox\ISCA2012\isca_ppt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ongseob\Dropbox\ISCA2012\isca_ppt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ongseob\Dropbox\ISCA2012\isca_ppt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eongseob\Dropbox\ISCA2012\isca_ppt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perf_idv!$C$2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perf_idv!$C$3:$C$11</c:f>
              <c:numCache>
                <c:formatCode>General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perf_idv!$D$2</c:f>
              <c:strCache>
                <c:ptCount val="1"/>
                <c:pt idx="0">
                  <c:v>flat (w/ 1D_PWC + NTLB)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perf_idv!$D$3:$D$11</c:f>
              <c:numCache>
                <c:formatCode>General</c:formatCode>
                <c:ptCount val="9"/>
              </c:numCache>
            </c:numRef>
          </c:val>
        </c:ser>
        <c:ser>
          <c:idx val="2"/>
          <c:order val="2"/>
          <c:tx>
            <c:strRef>
              <c:f>perf_idv!$E$2</c:f>
              <c:strCache>
                <c:ptCount val="1"/>
                <c:pt idx="0">
                  <c:v>SpecISP (w/ flat)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perf_idv!$E$3:$E$11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tx>
            <c:strRef>
              <c:f>perf_idv!$F$2</c:f>
              <c:strCache>
                <c:ptCount val="1"/>
                <c:pt idx="0">
                  <c:v>Perfect-TLB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perf_idv!$F$3:$F$11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574144"/>
        <c:axId val="103328576"/>
      </c:barChart>
      <c:catAx>
        <c:axId val="14157414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03328576"/>
        <c:crosses val="autoZero"/>
        <c:auto val="1"/>
        <c:lblAlgn val="ctr"/>
        <c:lblOffset val="100"/>
        <c:noMultiLvlLbl val="0"/>
      </c:catAx>
      <c:valAx>
        <c:axId val="103328576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altLang="en-US" sz="1400" b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Normalized runtime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41574144"/>
        <c:crosses val="autoZero"/>
        <c:crossBetween val="between"/>
        <c:majorUnit val="20"/>
      </c:valAx>
    </c:plotArea>
    <c:legend>
      <c:legendPos val="t"/>
      <c:legendEntry>
        <c:idx val="1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egendEntry>
        <c:idx val="2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egendEntry>
        <c:idx val="3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ayout/>
      <c:overlay val="0"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ko-K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perf_idv!$I$2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perf_idv!$I$3:$I$11</c:f>
              <c:numCache>
                <c:formatCode>General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perf_idv!$J$2</c:f>
              <c:strCache>
                <c:ptCount val="1"/>
                <c:pt idx="0">
                  <c:v>flat (w/ 1D_PWC + NTLB)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perf_idv!$J$3:$J$11</c:f>
              <c:numCache>
                <c:formatCode>General</c:formatCode>
                <c:ptCount val="9"/>
                <c:pt idx="0">
                  <c:v>93.068184530761485</c:v>
                </c:pt>
                <c:pt idx="1">
                  <c:v>95.195207813386759</c:v>
                </c:pt>
                <c:pt idx="2">
                  <c:v>94.187721833085106</c:v>
                </c:pt>
                <c:pt idx="4">
                  <c:v>94.322845075792685</c:v>
                </c:pt>
                <c:pt idx="5">
                  <c:v>90.567365917393545</c:v>
                </c:pt>
                <c:pt idx="6">
                  <c:v>91.153075496437694</c:v>
                </c:pt>
                <c:pt idx="7">
                  <c:v>91.515438499126716</c:v>
                </c:pt>
                <c:pt idx="8">
                  <c:v>88.065290420496211</c:v>
                </c:pt>
              </c:numCache>
            </c:numRef>
          </c:val>
        </c:ser>
        <c:ser>
          <c:idx val="2"/>
          <c:order val="2"/>
          <c:tx>
            <c:strRef>
              <c:f>perf_idv!$K$2</c:f>
              <c:strCache>
                <c:ptCount val="1"/>
                <c:pt idx="0">
                  <c:v>SpecISP (w/ flat)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perf_idv!$K$3:$K$11</c:f>
              <c:numCache>
                <c:formatCode>General</c:formatCode>
                <c:ptCount val="9"/>
              </c:numCache>
            </c:numRef>
          </c:val>
        </c:ser>
        <c:ser>
          <c:idx val="3"/>
          <c:order val="3"/>
          <c:tx>
            <c:strRef>
              <c:f>perf_idv!$L$2</c:f>
              <c:strCache>
                <c:ptCount val="1"/>
                <c:pt idx="0">
                  <c:v>Perfect-TLB</c:v>
                </c:pt>
              </c:strCache>
            </c:strRef>
          </c:tx>
          <c:invertIfNegative val="0"/>
          <c:cat>
            <c:strRef>
              <c:f>perf_idv!$B$3:$B$11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perf_idv!$L$3:$L$11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621440"/>
        <c:axId val="103332608"/>
      </c:barChart>
      <c:catAx>
        <c:axId val="1386214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03332608"/>
        <c:crosses val="autoZero"/>
        <c:auto val="1"/>
        <c:lblAlgn val="ctr"/>
        <c:lblOffset val="100"/>
        <c:noMultiLvlLbl val="0"/>
      </c:catAx>
      <c:valAx>
        <c:axId val="103332608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altLang="en-US" sz="1400" b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Normalized runtime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38621440"/>
        <c:crosses val="autoZero"/>
        <c:crossBetween val="between"/>
        <c:majorUnit val="20"/>
      </c:valAx>
    </c:plotArea>
    <c:legend>
      <c:legendPos val="t"/>
      <c:legendEntry>
        <c:idx val="2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egendEntry>
        <c:idx val="3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ayout/>
      <c:overlay val="0"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ko-K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perf_idv!$C$2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perf_idv!$C$15:$C$23</c:f>
              <c:numCache>
                <c:formatCode>General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perf_idv!$D$2</c:f>
              <c:strCache>
                <c:ptCount val="1"/>
                <c:pt idx="0">
                  <c:v>flat (w/ 1D_PWC + NTLB)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perf_idv!$D$15:$D$23</c:f>
              <c:numCache>
                <c:formatCode>General</c:formatCode>
                <c:ptCount val="9"/>
                <c:pt idx="0">
                  <c:v>93.068184530761485</c:v>
                </c:pt>
                <c:pt idx="1">
                  <c:v>95.195207813386759</c:v>
                </c:pt>
                <c:pt idx="2">
                  <c:v>94.187721833085106</c:v>
                </c:pt>
                <c:pt idx="4">
                  <c:v>94.322845075792685</c:v>
                </c:pt>
                <c:pt idx="5">
                  <c:v>90.567365917393545</c:v>
                </c:pt>
                <c:pt idx="6">
                  <c:v>91.153075496437694</c:v>
                </c:pt>
                <c:pt idx="7">
                  <c:v>91.515438499126716</c:v>
                </c:pt>
                <c:pt idx="8">
                  <c:v>88.065290420496211</c:v>
                </c:pt>
              </c:numCache>
            </c:numRef>
          </c:val>
        </c:ser>
        <c:ser>
          <c:idx val="2"/>
          <c:order val="2"/>
          <c:tx>
            <c:strRef>
              <c:f>perf_idv!$E$2</c:f>
              <c:strCache>
                <c:ptCount val="1"/>
                <c:pt idx="0">
                  <c:v>SpecISP (w/ flat)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perf_idv!$E$15:$E$23</c:f>
              <c:numCache>
                <c:formatCode>General</c:formatCode>
                <c:ptCount val="9"/>
                <c:pt idx="0">
                  <c:v>85.024492626408119</c:v>
                </c:pt>
                <c:pt idx="1">
                  <c:v>86.975720130906197</c:v>
                </c:pt>
                <c:pt idx="2">
                  <c:v>87.211014623837613</c:v>
                </c:pt>
                <c:pt idx="4">
                  <c:v>89.927039082208722</c:v>
                </c:pt>
                <c:pt idx="5">
                  <c:v>80.93107201773924</c:v>
                </c:pt>
                <c:pt idx="6">
                  <c:v>83.999768740742653</c:v>
                </c:pt>
                <c:pt idx="7">
                  <c:v>83.469669216046583</c:v>
                </c:pt>
                <c:pt idx="8">
                  <c:v>74.487559988582049</c:v>
                </c:pt>
              </c:numCache>
            </c:numRef>
          </c:val>
        </c:ser>
        <c:ser>
          <c:idx val="3"/>
          <c:order val="3"/>
          <c:tx>
            <c:strRef>
              <c:f>perf_idv!$F$2</c:f>
              <c:strCache>
                <c:ptCount val="1"/>
                <c:pt idx="0">
                  <c:v>Perfect-TLB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perf_idv!$F$15:$F$23</c:f>
              <c:numCache>
                <c:formatCode>General</c:formatCode>
                <c:ptCount val="9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701824"/>
        <c:axId val="103302272"/>
      </c:barChart>
      <c:catAx>
        <c:axId val="1387018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03302272"/>
        <c:crosses val="autoZero"/>
        <c:auto val="1"/>
        <c:lblAlgn val="ctr"/>
        <c:lblOffset val="100"/>
        <c:noMultiLvlLbl val="0"/>
      </c:catAx>
      <c:valAx>
        <c:axId val="103302272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altLang="en-US" sz="1400" b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Normalized runtime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38701824"/>
        <c:crosses val="autoZero"/>
        <c:crossBetween val="between"/>
        <c:majorUnit val="20"/>
      </c:valAx>
    </c:plotArea>
    <c:legend>
      <c:legendPos val="t"/>
      <c:legendEntry>
        <c:idx val="3"/>
        <c:txPr>
          <a:bodyPr/>
          <a:lstStyle/>
          <a:p>
            <a:pPr>
              <a:defRPr sz="140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</c:legendEntry>
      <c:layout/>
      <c:overlay val="0"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ko-K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perf_idv!$I$2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perf_idv!$I$15:$I$23</c:f>
              <c:numCache>
                <c:formatCode>General</c:formatCode>
                <c:ptCount val="9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4">
                  <c:v>100</c:v>
                </c:pt>
                <c:pt idx="5">
                  <c:v>100</c:v>
                </c:pt>
                <c:pt idx="6">
                  <c:v>100</c:v>
                </c:pt>
                <c:pt idx="7">
                  <c:v>100</c:v>
                </c:pt>
                <c:pt idx="8">
                  <c:v>100</c:v>
                </c:pt>
              </c:numCache>
            </c:numRef>
          </c:val>
        </c:ser>
        <c:ser>
          <c:idx val="1"/>
          <c:order val="1"/>
          <c:tx>
            <c:strRef>
              <c:f>perf_idv!$J$2</c:f>
              <c:strCache>
                <c:ptCount val="1"/>
                <c:pt idx="0">
                  <c:v>flat (w/ 1D_PWC + NTLB)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perf_idv!$J$15:$J$23</c:f>
              <c:numCache>
                <c:formatCode>General</c:formatCode>
                <c:ptCount val="9"/>
                <c:pt idx="0">
                  <c:v>93.068184530761485</c:v>
                </c:pt>
                <c:pt idx="1">
                  <c:v>95.195207813386759</c:v>
                </c:pt>
                <c:pt idx="2">
                  <c:v>94.187721833085106</c:v>
                </c:pt>
                <c:pt idx="4">
                  <c:v>94.322845075792685</c:v>
                </c:pt>
                <c:pt idx="5">
                  <c:v>90.567365917393545</c:v>
                </c:pt>
                <c:pt idx="6">
                  <c:v>91.153075496437694</c:v>
                </c:pt>
                <c:pt idx="7">
                  <c:v>91.515438499126716</c:v>
                </c:pt>
                <c:pt idx="8">
                  <c:v>88.065290420496211</c:v>
                </c:pt>
              </c:numCache>
            </c:numRef>
          </c:val>
        </c:ser>
        <c:ser>
          <c:idx val="2"/>
          <c:order val="2"/>
          <c:tx>
            <c:strRef>
              <c:f>perf_idv!$K$2</c:f>
              <c:strCache>
                <c:ptCount val="1"/>
                <c:pt idx="0">
                  <c:v>SpecISP (w/ flat)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perf_idv!$K$15:$K$23</c:f>
              <c:numCache>
                <c:formatCode>General</c:formatCode>
                <c:ptCount val="9"/>
                <c:pt idx="0">
                  <c:v>85.024492626408119</c:v>
                </c:pt>
                <c:pt idx="1">
                  <c:v>86.975720130906197</c:v>
                </c:pt>
                <c:pt idx="2">
                  <c:v>87.211014623837613</c:v>
                </c:pt>
                <c:pt idx="4">
                  <c:v>89.927039082208722</c:v>
                </c:pt>
                <c:pt idx="5">
                  <c:v>80.93107201773924</c:v>
                </c:pt>
                <c:pt idx="6">
                  <c:v>83.999768740742653</c:v>
                </c:pt>
                <c:pt idx="7">
                  <c:v>83.469669216046583</c:v>
                </c:pt>
                <c:pt idx="8">
                  <c:v>74.487559988582049</c:v>
                </c:pt>
              </c:numCache>
            </c:numRef>
          </c:val>
        </c:ser>
        <c:ser>
          <c:idx val="3"/>
          <c:order val="3"/>
          <c:tx>
            <c:strRef>
              <c:f>perf_idv!$L$2</c:f>
              <c:strCache>
                <c:ptCount val="1"/>
                <c:pt idx="0">
                  <c:v>Perfect-TLB</c:v>
                </c:pt>
              </c:strCache>
            </c:strRef>
          </c:tx>
          <c:invertIfNegative val="0"/>
          <c:cat>
            <c:strRef>
              <c:f>perf_idv!$B$15:$B$23</c:f>
              <c:strCache>
                <c:ptCount val="9"/>
                <c:pt idx="0">
                  <c:v>gcc</c:v>
                </c:pt>
                <c:pt idx="1">
                  <c:v>mcf</c:v>
                </c:pt>
                <c:pt idx="2">
                  <c:v>sjeng</c:v>
                </c:pt>
                <c:pt idx="4">
                  <c:v>SPECjbb</c:v>
                </c:pt>
                <c:pt idx="5">
                  <c:v>RUBiS</c:v>
                </c:pt>
                <c:pt idx="6">
                  <c:v>OLTP</c:v>
                </c:pt>
                <c:pt idx="7">
                  <c:v>OrderEntry</c:v>
                </c:pt>
                <c:pt idx="8">
                  <c:v>Volano</c:v>
                </c:pt>
              </c:strCache>
            </c:strRef>
          </c:cat>
          <c:val>
            <c:numRef>
              <c:f>perf_idv!$L$15:$L$23</c:f>
              <c:numCache>
                <c:formatCode>General</c:formatCode>
                <c:ptCount val="9"/>
                <c:pt idx="0">
                  <c:v>80.273828070948099</c:v>
                </c:pt>
                <c:pt idx="1">
                  <c:v>82.190085606132783</c:v>
                </c:pt>
                <c:pt idx="2">
                  <c:v>83.298326789357375</c:v>
                </c:pt>
                <c:pt idx="4">
                  <c:v>84.392366818913203</c:v>
                </c:pt>
                <c:pt idx="5">
                  <c:v>73.47949962816277</c:v>
                </c:pt>
                <c:pt idx="6">
                  <c:v>75.035775233611773</c:v>
                </c:pt>
                <c:pt idx="7">
                  <c:v>74.635298399091724</c:v>
                </c:pt>
                <c:pt idx="8">
                  <c:v>67.16135404062409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8821632"/>
        <c:axId val="103305152"/>
      </c:barChart>
      <c:catAx>
        <c:axId val="13882163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03305152"/>
        <c:crosses val="autoZero"/>
        <c:auto val="1"/>
        <c:lblAlgn val="ctr"/>
        <c:lblOffset val="100"/>
        <c:noMultiLvlLbl val="0"/>
      </c:catAx>
      <c:valAx>
        <c:axId val="103305152"/>
        <c:scaling>
          <c:orientation val="minMax"/>
          <c:max val="100"/>
          <c:min val="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altLang="en-US" sz="1400" b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Normalized runtime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38821632"/>
        <c:crosses val="autoZero"/>
        <c:crossBetween val="between"/>
        <c:majorUnit val="20"/>
      </c:valAx>
    </c:plotArea>
    <c:legend>
      <c:legendPos val="t"/>
      <c:layout/>
      <c:overlay val="0"/>
      <c:txPr>
        <a:bodyPr/>
        <a:lstStyle/>
        <a:p>
          <a:pPr>
            <a:defRPr sz="140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ko-KR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perf_idv!$C$52</c:f>
              <c:strCache>
                <c:ptCount val="1"/>
                <c:pt idx="0">
                  <c:v>base</c:v>
                </c:pt>
              </c:strCache>
            </c:strRef>
          </c:tx>
          <c:invertIfNegative val="0"/>
          <c:cat>
            <c:strRef>
              <c:f>perf_idv!$B$53:$B$54</c:f>
              <c:strCache>
                <c:ptCount val="2"/>
                <c:pt idx="0">
                  <c:v>KernelCompile</c:v>
                </c:pt>
                <c:pt idx="1">
                  <c:v>Volano</c:v>
                </c:pt>
              </c:strCache>
            </c:strRef>
          </c:cat>
          <c:val>
            <c:numRef>
              <c:f>perf_idv!$C$53:$C$54</c:f>
              <c:numCache>
                <c:formatCode>General</c:formatCode>
                <c:ptCount val="2"/>
                <c:pt idx="0">
                  <c:v>100</c:v>
                </c:pt>
                <c:pt idx="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perf_idv!$D$52</c:f>
              <c:strCache>
                <c:ptCount val="1"/>
                <c:pt idx="0">
                  <c:v>flat (w/ 1D_PWC + NTLB)</c:v>
                </c:pt>
              </c:strCache>
            </c:strRef>
          </c:tx>
          <c:invertIfNegative val="0"/>
          <c:cat>
            <c:strRef>
              <c:f>perf_idv!$B$53:$B$54</c:f>
              <c:strCache>
                <c:ptCount val="2"/>
                <c:pt idx="0">
                  <c:v>KernelCompile</c:v>
                </c:pt>
                <c:pt idx="1">
                  <c:v>Volano</c:v>
                </c:pt>
              </c:strCache>
            </c:strRef>
          </c:cat>
          <c:val>
            <c:numRef>
              <c:f>perf_idv!$D$53:$D$54</c:f>
              <c:numCache>
                <c:formatCode>General</c:formatCode>
                <c:ptCount val="2"/>
                <c:pt idx="0">
                  <c:v>95.672536268395248</c:v>
                </c:pt>
                <c:pt idx="1">
                  <c:v>88.065290420496211</c:v>
                </c:pt>
              </c:numCache>
            </c:numRef>
          </c:val>
        </c:ser>
        <c:ser>
          <c:idx val="2"/>
          <c:order val="2"/>
          <c:tx>
            <c:strRef>
              <c:f>perf_idv!$E$52</c:f>
              <c:strCache>
                <c:ptCount val="1"/>
                <c:pt idx="0">
                  <c:v>SpecISP (w/ flat)</c:v>
                </c:pt>
              </c:strCache>
            </c:strRef>
          </c:tx>
          <c:invertIfNegative val="0"/>
          <c:cat>
            <c:strRef>
              <c:f>perf_idv!$B$53:$B$54</c:f>
              <c:strCache>
                <c:ptCount val="2"/>
                <c:pt idx="0">
                  <c:v>KernelCompile</c:v>
                </c:pt>
                <c:pt idx="1">
                  <c:v>Volano</c:v>
                </c:pt>
              </c:strCache>
            </c:strRef>
          </c:cat>
          <c:val>
            <c:numRef>
              <c:f>perf_idv!$E$53:$E$54</c:f>
              <c:numCache>
                <c:formatCode>General</c:formatCode>
                <c:ptCount val="2"/>
                <c:pt idx="0">
                  <c:v>91.753437738980637</c:v>
                </c:pt>
                <c:pt idx="1">
                  <c:v>74.487559988582049</c:v>
                </c:pt>
              </c:numCache>
            </c:numRef>
          </c:val>
        </c:ser>
        <c:ser>
          <c:idx val="3"/>
          <c:order val="3"/>
          <c:tx>
            <c:strRef>
              <c:f>perf_idv!$F$52</c:f>
              <c:strCache>
                <c:ptCount val="1"/>
                <c:pt idx="0">
                  <c:v>Perfect-TLB</c:v>
                </c:pt>
              </c:strCache>
            </c:strRef>
          </c:tx>
          <c:invertIfNegative val="0"/>
          <c:cat>
            <c:strRef>
              <c:f>perf_idv!$B$53:$B$54</c:f>
              <c:strCache>
                <c:ptCount val="2"/>
                <c:pt idx="0">
                  <c:v>KernelCompile</c:v>
                </c:pt>
                <c:pt idx="1">
                  <c:v>Volano</c:v>
                </c:pt>
              </c:strCache>
            </c:strRef>
          </c:cat>
          <c:val>
            <c:numRef>
              <c:f>perf_idv!$F$53:$F$54</c:f>
              <c:numCache>
                <c:formatCode>General</c:formatCode>
                <c:ptCount val="2"/>
                <c:pt idx="0">
                  <c:v>88.081449232039148</c:v>
                </c:pt>
                <c:pt idx="1">
                  <c:v>67.16135404062409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2253568"/>
        <c:axId val="104834752"/>
      </c:barChart>
      <c:catAx>
        <c:axId val="14225356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100"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04834752"/>
        <c:crosses val="autoZero"/>
        <c:auto val="1"/>
        <c:lblAlgn val="ctr"/>
        <c:lblOffset val="100"/>
        <c:noMultiLvlLbl val="0"/>
      </c:catAx>
      <c:valAx>
        <c:axId val="10483475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050" b="0">
                    <a:latin typeface="Tahoma" pitchFamily="34" charset="0"/>
                    <a:ea typeface="Tahoma" pitchFamily="34" charset="0"/>
                    <a:cs typeface="Tahoma" pitchFamily="34" charset="0"/>
                  </a:defRPr>
                </a:pPr>
                <a:r>
                  <a:rPr lang="en-US" altLang="en-US" sz="1050" b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Normalized runtime (%)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ahoma" pitchFamily="34" charset="0"/>
                <a:ea typeface="Tahoma" pitchFamily="34" charset="0"/>
                <a:cs typeface="Tahoma" pitchFamily="34" charset="0"/>
              </a:defRPr>
            </a:pPr>
            <a:endParaRPr lang="ko-KR"/>
          </a:p>
        </c:txPr>
        <c:crossAx val="142253568"/>
        <c:crosses val="autoZero"/>
        <c:crossBetween val="between"/>
        <c:majorUnit val="20"/>
      </c:valAx>
    </c:plotArea>
    <c:legend>
      <c:legendPos val="t"/>
      <c:layout/>
      <c:overlay val="0"/>
      <c:txPr>
        <a:bodyPr/>
        <a:lstStyle/>
        <a:p>
          <a:pPr>
            <a:defRPr sz="1050">
              <a:latin typeface="Tahoma" pitchFamily="34" charset="0"/>
              <a:ea typeface="Tahoma" pitchFamily="34" charset="0"/>
              <a:cs typeface="Tahoma" pitchFamily="34" charset="0"/>
            </a:defRPr>
          </a:pPr>
          <a:endParaRPr lang="ko-KR"/>
        </a:p>
      </c:txPr>
    </c:legend>
    <c:plotVisOnly val="1"/>
    <c:dispBlanksAs val="gap"/>
    <c:showDLblsOverMax val="0"/>
  </c:chart>
  <c:spPr>
    <a:solidFill>
      <a:schemeClr val="bg1"/>
    </a:solidFill>
  </c:sp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BEA012-EA2B-4FEB-8B78-C1A9C7B341E4}" type="datetimeFigureOut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F899CA-C844-4BF6-9389-68B7FDD611B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115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8C0F-A700-443D-ADAE-5CD7BB2A003D}" type="datetimeFigureOut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73147F-580E-41D1-850D-88600EB2532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086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61993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48900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19571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957931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6855024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275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9768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97680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9768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997680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14354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870631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61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en-US" altLang="ko-K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1224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329237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09321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5706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57061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57061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32642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59848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29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5819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189577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30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562002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31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83938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32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839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324601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52721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8542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28542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sz="13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3582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altLang="ko-KR" sz="14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73147F-580E-41D1-850D-88600EB2532D}" type="slidenum">
              <a:rPr lang="ko-KR" altLang="en-US" smtClean="0"/>
              <a:pPr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35822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7290" y="2130425"/>
            <a:ext cx="6429420" cy="1470025"/>
          </a:xfrm>
        </p:spPr>
        <p:txBody>
          <a:bodyPr/>
          <a:lstStyle>
            <a:lvl1pPr>
              <a:defRPr sz="2800">
                <a:solidFill>
                  <a:srgbClr val="003399"/>
                </a:solidFill>
                <a:latin typeface="+mj-lt"/>
              </a:defRPr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0012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ko-KR" dirty="0" smtClean="0"/>
              <a:t>Click to edit Master subtitle style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76273E-E48D-4F44-8A21-6D9C0880AF4D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500034" y="714356"/>
            <a:ext cx="285752" cy="128588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txBody>
          <a:bodyPr/>
          <a:lstStyle>
            <a:lvl1pPr>
              <a:defRPr b="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/>
          <a:lstStyle>
            <a:lvl1pPr>
              <a:defRPr b="0">
                <a:latin typeface="Tahoma" pitchFamily="34" charset="0"/>
                <a:cs typeface="Tahoma" pitchFamily="34" charset="0"/>
              </a:defRPr>
            </a:lvl1pPr>
            <a:lvl2pPr>
              <a:defRPr sz="2000" b="0">
                <a:latin typeface="Tahoma" pitchFamily="34" charset="0"/>
                <a:cs typeface="Tahoma" pitchFamily="34" charset="0"/>
              </a:defRPr>
            </a:lvl2pPr>
            <a:lvl3pPr>
              <a:defRPr b="0">
                <a:latin typeface="Tahoma" pitchFamily="34" charset="0"/>
                <a:cs typeface="Tahoma" pitchFamily="34" charset="0"/>
              </a:defRPr>
            </a:lvl3pPr>
            <a:lvl4pPr>
              <a:defRPr b="0">
                <a:latin typeface="Tahoma" pitchFamily="34" charset="0"/>
                <a:cs typeface="Tahoma" pitchFamily="34" charset="0"/>
              </a:defRPr>
            </a:lvl4pPr>
            <a:lvl5pPr>
              <a:defRPr b="0">
                <a:latin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F24A8-0447-47A3-9F80-B968318D703C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7" name="Straight Connector 6"/>
          <p:cNvSpPr>
            <a:spLocks noChangeShapeType="1"/>
          </p:cNvSpPr>
          <p:nvPr userDrawn="1"/>
        </p:nvSpPr>
        <p:spPr bwMode="auto">
          <a:xfrm>
            <a:off x="467544" y="980728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3399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  <a:endParaRPr lang="ko-KR" alt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28670"/>
            <a:ext cx="4038600" cy="550072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5C0748-35C1-4FF4-94EB-0D8F8073FA07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8" name="Straight Connector 7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73B99-A122-4B52-BD6D-2E3CC954AE24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6" name="Straight Connector 5"/>
          <p:cNvSpPr>
            <a:spLocks noChangeShapeType="1"/>
          </p:cNvSpPr>
          <p:nvPr userDrawn="1"/>
        </p:nvSpPr>
        <p:spPr bwMode="auto">
          <a:xfrm>
            <a:off x="500034" y="857232"/>
            <a:ext cx="8229600" cy="0"/>
          </a:xfrm>
          <a:prstGeom prst="line">
            <a:avLst/>
          </a:prstGeom>
          <a:noFill/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72227-0A13-4B35-9463-5B3AE2717677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gi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6429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dirty="0" smtClean="0"/>
              <a:t>Click to edit Master title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28670"/>
            <a:ext cx="8229600" cy="55007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94D79-D06F-4D51-B39E-8BF80756BDE4}" type="datetime1">
              <a:rPr lang="ko-KR" altLang="en-US" smtClean="0"/>
              <a:pPr/>
              <a:t>2012-06-15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00834"/>
            <a:ext cx="2895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00834"/>
            <a:ext cx="2133600" cy="2206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E8AEC-0EBD-4D08-946B-2BA73178EF5D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pic>
        <p:nvPicPr>
          <p:cNvPr id="7" name="Picture 6" descr="KAIST_뒷배경 흰색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858116" y="142852"/>
            <a:ext cx="1285884" cy="357190"/>
          </a:xfrm>
          <a:prstGeom prst="rect">
            <a:avLst/>
          </a:prstGeom>
        </p:spPr>
      </p:pic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00034" y="6500834"/>
            <a:ext cx="8229600" cy="0"/>
          </a:xfrm>
          <a:prstGeom prst="line">
            <a:avLst/>
          </a:prstGeom>
          <a:noFill/>
          <a:ln w="28575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18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1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5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01570" y="1823960"/>
            <a:ext cx="7920000" cy="1470025"/>
          </a:xfrm>
        </p:spPr>
        <p:txBody>
          <a:bodyPr/>
          <a:lstStyle/>
          <a:p>
            <a:r>
              <a:rPr lang="en-US" altLang="ko-KR" sz="3200" b="0" dirty="0">
                <a:latin typeface="Tahoma" pitchFamily="34" charset="0"/>
                <a:ea typeface="Tahoma" pitchFamily="34" charset="0"/>
                <a:cs typeface="Tahoma" pitchFamily="34" charset="0"/>
              </a:rPr>
              <a:t>Revisiting Hardware-Assisted Page Walks</a:t>
            </a:r>
            <a:br>
              <a:rPr lang="en-US" altLang="ko-KR" sz="3200" b="0" dirty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altLang="ko-KR" sz="3200" b="0" dirty="0">
                <a:latin typeface="Tahoma" pitchFamily="34" charset="0"/>
                <a:ea typeface="Tahoma" pitchFamily="34" charset="0"/>
                <a:cs typeface="Tahoma" pitchFamily="34" charset="0"/>
              </a:rPr>
              <a:t>for Virtualized Systems</a:t>
            </a:r>
            <a:endParaRPr lang="ko-KR" altLang="en-US" sz="3200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31640" y="3879050"/>
            <a:ext cx="6400800" cy="900122"/>
          </a:xfrm>
        </p:spPr>
        <p:txBody>
          <a:bodyPr>
            <a:noAutofit/>
          </a:bodyPr>
          <a:lstStyle/>
          <a:p>
            <a:r>
              <a:rPr lang="en-US" altLang="ko-KR" sz="20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Jeongseob</a:t>
            </a:r>
            <a:r>
              <a:rPr lang="en-US" altLang="ko-KR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20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Ahn</a:t>
            </a:r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altLang="ko-KR" sz="20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Seongwook</a:t>
            </a:r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Jin, and </a:t>
            </a:r>
            <a:r>
              <a:rPr lang="en-US" altLang="ko-KR" sz="2000" b="0" dirty="0" err="1">
                <a:latin typeface="Tahoma" pitchFamily="34" charset="0"/>
                <a:ea typeface="Tahoma" pitchFamily="34" charset="0"/>
                <a:cs typeface="Tahoma" pitchFamily="34" charset="0"/>
              </a:rPr>
              <a:t>Jaehyuk</a:t>
            </a:r>
            <a:r>
              <a:rPr lang="en-US" altLang="ko-KR" sz="2000" b="0" dirty="0">
                <a:latin typeface="Tahoma" pitchFamily="34" charset="0"/>
                <a:ea typeface="Tahoma" pitchFamily="34" charset="0"/>
                <a:cs typeface="Tahoma" pitchFamily="34" charset="0"/>
              </a:rPr>
              <a:t> Huh</a:t>
            </a:r>
          </a:p>
          <a:p>
            <a:endParaRPr lang="en-US" altLang="ko-KR" sz="2000" b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Computer Science Department</a:t>
            </a:r>
            <a:endParaRPr lang="en-US" altLang="ko-KR" sz="2000" b="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20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KAIST</a:t>
            </a:r>
            <a:endParaRPr lang="ko-KR" altLang="en-US" sz="2000" b="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026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Flat Nested Page Table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5094185"/>
            <a:ext cx="8229600" cy="917252"/>
          </a:xfrm>
        </p:spPr>
        <p:txBody>
          <a:bodyPr/>
          <a:lstStyle/>
          <a:p>
            <a:r>
              <a:rPr lang="en-US" altLang="ko-KR" dirty="0"/>
              <a:t>R</a:t>
            </a:r>
            <a:r>
              <a:rPr lang="en-US" altLang="ko-KR" dirty="0" smtClean="0"/>
              <a:t>educes the number of memory references for nested page walks</a:t>
            </a:r>
            <a:endParaRPr lang="ko-KR" altLang="en-US" dirty="0"/>
          </a:p>
        </p:txBody>
      </p:sp>
      <p:grpSp>
        <p:nvGrpSpPr>
          <p:cNvPr id="111" name="Group 110"/>
          <p:cNvGrpSpPr/>
          <p:nvPr/>
        </p:nvGrpSpPr>
        <p:grpSpPr>
          <a:xfrm>
            <a:off x="1340990" y="1538790"/>
            <a:ext cx="6615386" cy="3199790"/>
            <a:chOff x="1773038" y="2245434"/>
            <a:chExt cx="6615386" cy="3199790"/>
          </a:xfrm>
        </p:grpSpPr>
        <p:grpSp>
          <p:nvGrpSpPr>
            <p:cNvPr id="112" name="Group 111"/>
            <p:cNvGrpSpPr/>
            <p:nvPr/>
          </p:nvGrpSpPr>
          <p:grpSpPr>
            <a:xfrm>
              <a:off x="1773038" y="2245434"/>
              <a:ext cx="3892517" cy="3199790"/>
              <a:chOff x="-40597" y="2317442"/>
              <a:chExt cx="3892517" cy="3199790"/>
            </a:xfrm>
          </p:grpSpPr>
          <p:grpSp>
            <p:nvGrpSpPr>
              <p:cNvPr id="123" name="Group 122"/>
              <p:cNvGrpSpPr/>
              <p:nvPr/>
            </p:nvGrpSpPr>
            <p:grpSpPr>
              <a:xfrm>
                <a:off x="971600" y="2317442"/>
                <a:ext cx="2880320" cy="3199790"/>
                <a:chOff x="1979713" y="2277766"/>
                <a:chExt cx="2880320" cy="3199790"/>
              </a:xfrm>
            </p:grpSpPr>
            <p:grpSp>
              <p:nvGrpSpPr>
                <p:cNvPr id="126" name="Group 125"/>
                <p:cNvGrpSpPr/>
                <p:nvPr/>
              </p:nvGrpSpPr>
              <p:grpSpPr>
                <a:xfrm>
                  <a:off x="1979713" y="2277766"/>
                  <a:ext cx="2592288" cy="1054908"/>
                  <a:chOff x="1403648" y="3923764"/>
                  <a:chExt cx="2592288" cy="1054908"/>
                </a:xfrm>
              </p:grpSpPr>
              <p:sp>
                <p:nvSpPr>
                  <p:cNvPr id="142" name="Rectangle 141"/>
                  <p:cNvSpPr/>
                  <p:nvPr/>
                </p:nvSpPr>
                <p:spPr>
                  <a:xfrm>
                    <a:off x="1475656" y="3923764"/>
                    <a:ext cx="2505814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Guest physical address</a:t>
                    </a:r>
                    <a:endParaRPr lang="ko-KR" altLang="en-US" dirty="0"/>
                  </a:p>
                </p:txBody>
              </p:sp>
              <p:sp>
                <p:nvSpPr>
                  <p:cNvPr id="143" name="Rectangle 142"/>
                  <p:cNvSpPr/>
                  <p:nvPr/>
                </p:nvSpPr>
                <p:spPr>
                  <a:xfrm>
                    <a:off x="1403648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4" name="Rectangle 143"/>
                  <p:cNvSpPr/>
                  <p:nvPr/>
                </p:nvSpPr>
                <p:spPr>
                  <a:xfrm>
                    <a:off x="1691680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5" name="Rectangle 144"/>
                  <p:cNvSpPr/>
                  <p:nvPr/>
                </p:nvSpPr>
                <p:spPr>
                  <a:xfrm>
                    <a:off x="1979711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6" name="Rectangle 145"/>
                  <p:cNvSpPr/>
                  <p:nvPr/>
                </p:nvSpPr>
                <p:spPr>
                  <a:xfrm>
                    <a:off x="2267744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7" name="Rectangle 146"/>
                  <p:cNvSpPr/>
                  <p:nvPr/>
                </p:nvSpPr>
                <p:spPr>
                  <a:xfrm>
                    <a:off x="2555776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8" name="Rectangle 147"/>
                  <p:cNvSpPr/>
                  <p:nvPr/>
                </p:nvSpPr>
                <p:spPr>
                  <a:xfrm>
                    <a:off x="2843807" y="4293096"/>
                    <a:ext cx="288033" cy="288032"/>
                  </a:xfrm>
                  <a:prstGeom prst="rect">
                    <a:avLst/>
                  </a:prstGeom>
                  <a:solidFill>
                    <a:schemeClr val="accent5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9" name="Rectangle 148"/>
                  <p:cNvSpPr/>
                  <p:nvPr/>
                </p:nvSpPr>
                <p:spPr>
                  <a:xfrm>
                    <a:off x="3131840" y="4293096"/>
                    <a:ext cx="288033" cy="288032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0" name="Rectangle 149"/>
                  <p:cNvSpPr/>
                  <p:nvPr/>
                </p:nvSpPr>
                <p:spPr>
                  <a:xfrm>
                    <a:off x="3419872" y="4293096"/>
                    <a:ext cx="288033" cy="288032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1" name="Rectangle 150"/>
                  <p:cNvSpPr/>
                  <p:nvPr/>
                </p:nvSpPr>
                <p:spPr>
                  <a:xfrm>
                    <a:off x="3707903" y="4293096"/>
                    <a:ext cx="288033" cy="288032"/>
                  </a:xfrm>
                  <a:prstGeom prst="rect">
                    <a:avLst/>
                  </a:prstGeom>
                  <a:solidFill>
                    <a:schemeClr val="accent1"/>
                  </a:solidFill>
                  <a:ln>
                    <a:solidFill>
                      <a:schemeClr val="bg2">
                        <a:lumMod val="10000"/>
                      </a:schemeClr>
                    </a:solidFill>
                  </a:ln>
                  <a:effectLst>
                    <a:outerShdw blurRad="50800" dist="38100" dir="2700000" algn="tl" rotWithShape="0">
                      <a:prstClr val="black">
                        <a:alpha val="40000"/>
                      </a:prstClr>
                    </a:outerShdw>
                  </a:effectLst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16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2" name="Left Bracket 151"/>
                  <p:cNvSpPr/>
                  <p:nvPr/>
                </p:nvSpPr>
                <p:spPr>
                  <a:xfrm rot="16200000">
                    <a:off x="2159648" y="3859632"/>
                    <a:ext cx="216000" cy="1728000"/>
                  </a:xfrm>
                  <a:prstGeom prst="leftBracket">
                    <a:avLst>
                      <a:gd name="adj" fmla="val 56257"/>
                    </a:avLst>
                  </a:prstGeom>
                  <a:ln w="28575"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3" name="Left Bracket 152"/>
                  <p:cNvSpPr/>
                  <p:nvPr/>
                </p:nvSpPr>
                <p:spPr>
                  <a:xfrm rot="16200000">
                    <a:off x="3458466" y="4303656"/>
                    <a:ext cx="216000" cy="846000"/>
                  </a:xfrm>
                  <a:prstGeom prst="leftBracket">
                    <a:avLst>
                      <a:gd name="adj" fmla="val 56257"/>
                    </a:avLst>
                  </a:prstGeom>
                  <a:ln w="28575">
                    <a:solidFill>
                      <a:schemeClr val="tx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/>
                  </a:p>
                </p:txBody>
              </p:sp>
              <p:sp>
                <p:nvSpPr>
                  <p:cNvPr id="154" name="Rectangle 153"/>
                  <p:cNvSpPr/>
                  <p:nvPr/>
                </p:nvSpPr>
                <p:spPr>
                  <a:xfrm>
                    <a:off x="3229726" y="4653136"/>
                    <a:ext cx="648000" cy="30777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1400" dirty="0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Offset</a:t>
                    </a:r>
                    <a:endParaRPr lang="ko-KR" altLang="en-US" sz="1400" dirty="0"/>
                  </a:p>
                </p:txBody>
              </p:sp>
              <p:sp>
                <p:nvSpPr>
                  <p:cNvPr id="155" name="Rectangle 154"/>
                  <p:cNvSpPr/>
                  <p:nvPr/>
                </p:nvSpPr>
                <p:spPr>
                  <a:xfrm>
                    <a:off x="1808709" y="4670895"/>
                    <a:ext cx="603050" cy="307777"/>
                  </a:xfrm>
                  <a:prstGeom prst="rect">
                    <a:avLst/>
                  </a:prstGeom>
                  <a:solidFill>
                    <a:schemeClr val="bg1"/>
                  </a:solidFill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sz="1400" dirty="0" err="1" smtClean="0"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gPPN</a:t>
                    </a:r>
                    <a:endParaRPr lang="ko-KR" altLang="en-US" sz="1400" dirty="0"/>
                  </a:p>
                </p:txBody>
              </p:sp>
            </p:grpSp>
            <p:cxnSp>
              <p:nvCxnSpPr>
                <p:cNvPr id="127" name="Elbow Connector 126"/>
                <p:cNvCxnSpPr>
                  <a:stCxn id="155" idx="2"/>
                  <a:endCxn id="140" idx="1"/>
                </p:cNvCxnSpPr>
                <p:nvPr/>
              </p:nvCxnSpPr>
              <p:spPr>
                <a:xfrm rot="16200000" flipH="1">
                  <a:off x="2260935" y="3758037"/>
                  <a:ext cx="1271494" cy="420767"/>
                </a:xfrm>
                <a:prstGeom prst="bentConnector2">
                  <a:avLst/>
                </a:prstGeom>
                <a:ln w="28575"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8" name="Group 127"/>
                <p:cNvGrpSpPr/>
                <p:nvPr/>
              </p:nvGrpSpPr>
              <p:grpSpPr>
                <a:xfrm>
                  <a:off x="2405515" y="3883471"/>
                  <a:ext cx="2454518" cy="1594085"/>
                  <a:chOff x="2934345" y="3572399"/>
                  <a:chExt cx="2454518" cy="1594085"/>
                </a:xfrm>
              </p:grpSpPr>
              <p:grpSp>
                <p:nvGrpSpPr>
                  <p:cNvPr id="132" name="Group 131"/>
                  <p:cNvGrpSpPr/>
                  <p:nvPr/>
                </p:nvGrpSpPr>
                <p:grpSpPr>
                  <a:xfrm>
                    <a:off x="3635896" y="3572399"/>
                    <a:ext cx="936104" cy="1152745"/>
                    <a:chOff x="3779912" y="5228583"/>
                    <a:chExt cx="936104" cy="1152745"/>
                  </a:xfrm>
                </p:grpSpPr>
                <p:sp>
                  <p:nvSpPr>
                    <p:cNvPr id="134" name="Rectangle 133"/>
                    <p:cNvSpPr/>
                    <p:nvPr/>
                  </p:nvSpPr>
                  <p:spPr>
                    <a:xfrm>
                      <a:off x="3995385" y="5229866"/>
                      <a:ext cx="720079" cy="28803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35" name="Rectangle 134"/>
                    <p:cNvSpPr/>
                    <p:nvPr/>
                  </p:nvSpPr>
                  <p:spPr>
                    <a:xfrm>
                      <a:off x="3995937" y="5517232"/>
                      <a:ext cx="720079" cy="28803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36" name="Rectangle 135"/>
                    <p:cNvSpPr/>
                    <p:nvPr/>
                  </p:nvSpPr>
                  <p:spPr>
                    <a:xfrm>
                      <a:off x="3995385" y="5805930"/>
                      <a:ext cx="720079" cy="288032"/>
                    </a:xfrm>
                    <a:prstGeom prst="rect">
                      <a:avLst/>
                    </a:prstGeom>
                    <a:solidFill>
                      <a:schemeClr val="accent4"/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37" name="Rectangle 136"/>
                    <p:cNvSpPr/>
                    <p:nvPr/>
                  </p:nvSpPr>
                  <p:spPr>
                    <a:xfrm>
                      <a:off x="3995937" y="6093296"/>
                      <a:ext cx="720079" cy="288032"/>
                    </a:xfrm>
                    <a:prstGeom prst="rect">
                      <a:avLst/>
                    </a:prstGeom>
                    <a:solidFill>
                      <a:schemeClr val="accent2"/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38" name="Rectangle 137"/>
                    <p:cNvSpPr/>
                    <p:nvPr/>
                  </p:nvSpPr>
                  <p:spPr>
                    <a:xfrm>
                      <a:off x="3779913" y="5228583"/>
                      <a:ext cx="216024" cy="288032"/>
                    </a:xfrm>
                    <a:prstGeom prst="rect">
                      <a:avLst/>
                    </a:pr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39" name="Rectangle 138"/>
                    <p:cNvSpPr/>
                    <p:nvPr/>
                  </p:nvSpPr>
                  <p:spPr>
                    <a:xfrm>
                      <a:off x="3779912" y="5517232"/>
                      <a:ext cx="216024" cy="288032"/>
                    </a:xfrm>
                    <a:prstGeom prst="rect">
                      <a:avLst/>
                    </a:pr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40" name="Rectangle 139"/>
                    <p:cNvSpPr/>
                    <p:nvPr/>
                  </p:nvSpPr>
                  <p:spPr>
                    <a:xfrm>
                      <a:off x="3779912" y="5805264"/>
                      <a:ext cx="216024" cy="288032"/>
                    </a:xfrm>
                    <a:prstGeom prst="rect">
                      <a:avLst/>
                    </a:prstGeom>
                    <a:solidFill>
                      <a:schemeClr val="accent5"/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  <p:sp>
                  <p:nvSpPr>
                    <p:cNvPr id="141" name="Rectangle 140"/>
                    <p:cNvSpPr/>
                    <p:nvPr/>
                  </p:nvSpPr>
                  <p:spPr>
                    <a:xfrm>
                      <a:off x="3779912" y="6093296"/>
                      <a:ext cx="216024" cy="288032"/>
                    </a:xfrm>
                    <a:prstGeom prst="rect">
                      <a:avLst/>
                    </a:prstGeom>
                    <a:solidFill>
                      <a:schemeClr val="accent6">
                        <a:lumMod val="60000"/>
                        <a:lumOff val="40000"/>
                      </a:schemeClr>
                    </a:solidFill>
                    <a:ln>
                      <a:solidFill>
                        <a:schemeClr val="bg2">
                          <a:lumMod val="10000"/>
                        </a:schemeClr>
                      </a:solidFill>
                    </a:ln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p:txBody>
                </p:sp>
              </p:grpSp>
              <p:sp>
                <p:nvSpPr>
                  <p:cNvPr id="133" name="Rectangle 132"/>
                  <p:cNvSpPr/>
                  <p:nvPr/>
                </p:nvSpPr>
                <p:spPr>
                  <a:xfrm>
                    <a:off x="2934345" y="4797152"/>
                    <a:ext cx="2454518" cy="36933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ko-KR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Flat nested </a:t>
                    </a:r>
                    <a:r>
                      <a:rPr lang="en-US" altLang="ko-KR" i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p</a:t>
                    </a:r>
                    <a:r>
                      <a:rPr lang="en-US" altLang="ko-KR" i="1" dirty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age table</a:t>
                    </a:r>
                    <a:endParaRPr lang="ko-KR" altLang="en-US" i="1" dirty="0">
                      <a:effectLst>
                        <a:outerShdw blurRad="38100" dist="38100" dir="2700000" algn="tl">
                          <a:srgbClr val="000000">
                            <a:alpha val="43137"/>
                          </a:srgbClr>
                        </a:outerShdw>
                      </a:effectLst>
                    </a:endParaRPr>
                  </a:p>
                </p:txBody>
              </p:sp>
            </p:grpSp>
            <p:cxnSp>
              <p:nvCxnSpPr>
                <p:cNvPr id="129" name="Elbow Connector 128"/>
                <p:cNvCxnSpPr>
                  <a:stCxn id="154" idx="2"/>
                  <a:endCxn id="130" idx="0"/>
                </p:cNvCxnSpPr>
                <p:nvPr/>
              </p:nvCxnSpPr>
              <p:spPr>
                <a:xfrm rot="16200000" flipH="1">
                  <a:off x="3914462" y="3530244"/>
                  <a:ext cx="737407" cy="306748"/>
                </a:xfrm>
                <a:prstGeom prst="bentConnector3">
                  <a:avLst>
                    <a:gd name="adj1" fmla="val 50000"/>
                  </a:avLst>
                </a:prstGeom>
                <a:ln w="28575"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30" name="Flowchart: Summing Junction 129"/>
                <p:cNvSpPr/>
                <p:nvPr/>
              </p:nvSpPr>
              <p:spPr>
                <a:xfrm>
                  <a:off x="4346239" y="4052322"/>
                  <a:ext cx="180600" cy="180600"/>
                </a:xfrm>
                <a:prstGeom prst="flowChartSummingJunction">
                  <a:avLst/>
                </a:prstGeom>
                <a:solidFill>
                  <a:schemeClr val="bg1"/>
                </a:solidFill>
                <a:ln w="19050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131" name="Elbow Connector 130"/>
                <p:cNvCxnSpPr>
                  <a:stCxn id="136" idx="3"/>
                  <a:endCxn id="130" idx="4"/>
                </p:cNvCxnSpPr>
                <p:nvPr/>
              </p:nvCxnSpPr>
              <p:spPr>
                <a:xfrm flipV="1">
                  <a:off x="4042618" y="4232922"/>
                  <a:ext cx="393921" cy="371912"/>
                </a:xfrm>
                <a:prstGeom prst="bentConnector2">
                  <a:avLst/>
                </a:prstGeom>
                <a:ln w="28575"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4" name="Straight Arrow Connector 123"/>
              <p:cNvCxnSpPr>
                <a:stCxn id="125" idx="3"/>
              </p:cNvCxnSpPr>
              <p:nvPr/>
            </p:nvCxnSpPr>
            <p:spPr>
              <a:xfrm flipV="1">
                <a:off x="1187624" y="5075892"/>
                <a:ext cx="911329" cy="122"/>
              </a:xfrm>
              <a:prstGeom prst="straightConnector1">
                <a:avLst/>
              </a:prstGeom>
              <a:ln w="28575"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Rectangle 124"/>
              <p:cNvSpPr/>
              <p:nvPr/>
            </p:nvSpPr>
            <p:spPr>
              <a:xfrm>
                <a:off x="-40597" y="4814404"/>
                <a:ext cx="1228221" cy="52322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Base address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(nCR3)</a:t>
                </a:r>
                <a:endParaRPr lang="ko-KR" altLang="en-US" sz="1400" dirty="0"/>
              </a:p>
            </p:txBody>
          </p:sp>
        </p:grpSp>
        <p:cxnSp>
          <p:nvCxnSpPr>
            <p:cNvPr id="113" name="Straight Connector 112"/>
            <p:cNvCxnSpPr/>
            <p:nvPr/>
          </p:nvCxnSpPr>
          <p:spPr>
            <a:xfrm>
              <a:off x="6876256" y="2671054"/>
              <a:ext cx="0" cy="22451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7956376" y="2688307"/>
              <a:ext cx="0" cy="224510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/>
            <p:nvPr/>
          </p:nvCxnSpPr>
          <p:spPr>
            <a:xfrm>
              <a:off x="6876256" y="3013843"/>
              <a:ext cx="10801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876256" y="3430533"/>
              <a:ext cx="10801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/>
            <p:nvPr/>
          </p:nvCxnSpPr>
          <p:spPr>
            <a:xfrm>
              <a:off x="6876256" y="3845329"/>
              <a:ext cx="10801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6876256" y="4257125"/>
              <a:ext cx="10801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/>
            <p:nvPr/>
          </p:nvCxnSpPr>
          <p:spPr>
            <a:xfrm>
              <a:off x="6876256" y="4670026"/>
              <a:ext cx="108012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Rectangle 119"/>
            <p:cNvSpPr/>
            <p:nvPr/>
          </p:nvSpPr>
          <p:spPr>
            <a:xfrm>
              <a:off x="6493803" y="2301722"/>
              <a:ext cx="1894621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Physical memory</a:t>
              </a:r>
              <a:endParaRPr lang="ko-KR" altLang="en-US" dirty="0"/>
            </a:p>
          </p:txBody>
        </p:sp>
        <p:cxnSp>
          <p:nvCxnSpPr>
            <p:cNvPr id="121" name="Straight Arrow Connector 120"/>
            <p:cNvCxnSpPr>
              <a:stCxn id="130" idx="6"/>
            </p:cNvCxnSpPr>
            <p:nvPr/>
          </p:nvCxnSpPr>
          <p:spPr>
            <a:xfrm>
              <a:off x="5332361" y="4110290"/>
              <a:ext cx="1553245" cy="0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Rectangle 121"/>
            <p:cNvSpPr/>
            <p:nvPr/>
          </p:nvSpPr>
          <p:spPr>
            <a:xfrm>
              <a:off x="6876256" y="3843794"/>
              <a:ext cx="1080120" cy="432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3250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Flat Nested Page </a:t>
            </a:r>
            <a:r>
              <a:rPr lang="en-US" altLang="ko-KR" dirty="0" smtClean="0"/>
              <a:t>Table</a:t>
            </a:r>
            <a:endParaRPr lang="ko-KR" alt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Tahoma" pitchFamily="34" charset="0"/>
                <a:ea typeface="+mn-ea"/>
                <a:cs typeface="Tahoma" pitchFamily="34" charset="0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Memory consumption</a:t>
            </a:r>
            <a:endParaRPr lang="en-US" altLang="ko-KR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54824662"/>
              </p:ext>
            </p:extLst>
          </p:nvPr>
        </p:nvGraphicFramePr>
        <p:xfrm>
          <a:off x="791581" y="2303875"/>
          <a:ext cx="7785864" cy="18590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5605"/>
                <a:gridCol w="2494914"/>
                <a:gridCol w="3105345"/>
              </a:tblGrid>
              <a:tr h="498872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Process 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Virtual Machine (4GB)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 of pages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altLang="ko-KR" baseline="30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48</a:t>
                      </a:r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/ 4KB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68,719,476,736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</a:t>
                      </a:r>
                      <a:r>
                        <a:rPr lang="en-US" altLang="ko-KR" baseline="300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32</a:t>
                      </a:r>
                      <a:r>
                        <a:rPr lang="en-US" altLang="ko-KR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/ 4KB</a:t>
                      </a: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1,048,576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Flat Page table size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 of pages x 8B </a:t>
                      </a:r>
                    </a:p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512GB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#of pages</a:t>
                      </a:r>
                      <a:r>
                        <a:rPr lang="en-US" altLang="ko-KR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x 8B</a:t>
                      </a:r>
                    </a:p>
                    <a:p>
                      <a:pPr algn="ctr" latinLnBrk="1"/>
                      <a:r>
                        <a:rPr lang="en-US" altLang="ko-KR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= 8MB</a:t>
                      </a:r>
                      <a:endParaRPr lang="ko-KR" altLang="en-US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32695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Page Walks with Flat Nested Page Table</a:t>
            </a:r>
            <a:endParaRPr lang="ko-KR" alt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619672" y="1753071"/>
            <a:ext cx="6716655" cy="4340225"/>
            <a:chOff x="1691680" y="2185119"/>
            <a:chExt cx="6716655" cy="4340225"/>
          </a:xfrm>
        </p:grpSpPr>
        <p:sp>
          <p:nvSpPr>
            <p:cNvPr id="87" name="Rounded Rectangle 86"/>
            <p:cNvSpPr/>
            <p:nvPr/>
          </p:nvSpPr>
          <p:spPr>
            <a:xfrm>
              <a:off x="1691680" y="2185119"/>
              <a:ext cx="4536504" cy="1152128"/>
            </a:xfrm>
            <a:prstGeom prst="roundRect">
              <a:avLst>
                <a:gd name="adj" fmla="val 7604"/>
              </a:avLst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88" name="Group 87"/>
            <p:cNvGrpSpPr/>
            <p:nvPr/>
          </p:nvGrpSpPr>
          <p:grpSpPr>
            <a:xfrm>
              <a:off x="3236682" y="2444870"/>
              <a:ext cx="452368" cy="467298"/>
              <a:chOff x="1830927" y="2321451"/>
              <a:chExt cx="452368" cy="467298"/>
            </a:xfrm>
          </p:grpSpPr>
          <p:sp>
            <p:nvSpPr>
              <p:cNvPr id="89" name="Rectangle 88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0" name="TextBox 89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1922298" y="2511750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5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4028770" y="2444870"/>
              <a:ext cx="452368" cy="467298"/>
              <a:chOff x="1830927" y="2321451"/>
              <a:chExt cx="452368" cy="467298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1900430" y="2511750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10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96" name="Group 95"/>
            <p:cNvGrpSpPr/>
            <p:nvPr/>
          </p:nvGrpSpPr>
          <p:grpSpPr>
            <a:xfrm>
              <a:off x="4797451" y="2444870"/>
              <a:ext cx="452368" cy="467298"/>
              <a:chOff x="1830927" y="2321451"/>
              <a:chExt cx="452368" cy="467298"/>
            </a:xfrm>
          </p:grpSpPr>
          <p:sp>
            <p:nvSpPr>
              <p:cNvPr id="97" name="Rectangle 96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9" name="TextBox 98"/>
              <p:cNvSpPr txBox="1"/>
              <p:nvPr/>
            </p:nvSpPr>
            <p:spPr>
              <a:xfrm>
                <a:off x="1900430" y="2511750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15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00" name="Group 99"/>
            <p:cNvGrpSpPr/>
            <p:nvPr/>
          </p:nvGrpSpPr>
          <p:grpSpPr>
            <a:xfrm>
              <a:off x="5559792" y="2444870"/>
              <a:ext cx="452368" cy="467298"/>
              <a:chOff x="1830927" y="2321451"/>
              <a:chExt cx="452368" cy="467298"/>
            </a:xfrm>
          </p:grpSpPr>
          <p:sp>
            <p:nvSpPr>
              <p:cNvPr id="101" name="Rectangle 100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2" name="TextBox 101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3" name="TextBox 102"/>
              <p:cNvSpPr txBox="1"/>
              <p:nvPr/>
            </p:nvSpPr>
            <p:spPr>
              <a:xfrm>
                <a:off x="1900430" y="2511750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20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23" name="Flowchart: Summing Junction 122"/>
            <p:cNvSpPr/>
            <p:nvPr/>
          </p:nvSpPr>
          <p:spPr>
            <a:xfrm>
              <a:off x="3386479" y="3077496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24" name="Straight Connector 123"/>
            <p:cNvCxnSpPr>
              <a:stCxn id="89" idx="2"/>
              <a:endCxn id="123" idx="0"/>
            </p:cNvCxnSpPr>
            <p:nvPr/>
          </p:nvCxnSpPr>
          <p:spPr>
            <a:xfrm>
              <a:off x="3473026" y="2869097"/>
              <a:ext cx="3753" cy="20839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Flowchart: Summing Junction 125"/>
            <p:cNvSpPr/>
            <p:nvPr/>
          </p:nvSpPr>
          <p:spPr>
            <a:xfrm>
              <a:off x="4178784" y="3075890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27" name="Straight Connector 126"/>
            <p:cNvCxnSpPr>
              <a:stCxn id="93" idx="2"/>
              <a:endCxn id="126" idx="0"/>
            </p:cNvCxnSpPr>
            <p:nvPr/>
          </p:nvCxnSpPr>
          <p:spPr>
            <a:xfrm>
              <a:off x="4265114" y="2869097"/>
              <a:ext cx="3970" cy="20679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9" name="Flowchart: Summing Junction 128"/>
            <p:cNvSpPr/>
            <p:nvPr/>
          </p:nvSpPr>
          <p:spPr>
            <a:xfrm>
              <a:off x="4941467" y="3074284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30" name="Straight Connector 129"/>
            <p:cNvCxnSpPr>
              <a:stCxn id="97" idx="2"/>
              <a:endCxn id="129" idx="0"/>
            </p:cNvCxnSpPr>
            <p:nvPr/>
          </p:nvCxnSpPr>
          <p:spPr>
            <a:xfrm flipH="1">
              <a:off x="5031767" y="2869097"/>
              <a:ext cx="2028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2" name="Flowchart: Summing Junction 131"/>
            <p:cNvSpPr/>
            <p:nvPr/>
          </p:nvSpPr>
          <p:spPr>
            <a:xfrm>
              <a:off x="5705274" y="3074284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33" name="Straight Connector 132"/>
            <p:cNvCxnSpPr>
              <a:stCxn id="101" idx="2"/>
              <a:endCxn id="132" idx="0"/>
            </p:cNvCxnSpPr>
            <p:nvPr/>
          </p:nvCxnSpPr>
          <p:spPr>
            <a:xfrm flipH="1">
              <a:off x="5795574" y="2869097"/>
              <a:ext cx="562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5" name="Flowchart: Summing Junction 134"/>
            <p:cNvSpPr/>
            <p:nvPr/>
          </p:nvSpPr>
          <p:spPr>
            <a:xfrm>
              <a:off x="2594391" y="3077577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36" name="Straight Connector 135"/>
            <p:cNvCxnSpPr>
              <a:endCxn id="135" idx="0"/>
            </p:cNvCxnSpPr>
            <p:nvPr/>
          </p:nvCxnSpPr>
          <p:spPr>
            <a:xfrm>
              <a:off x="2680938" y="2752647"/>
              <a:ext cx="3753" cy="32493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137"/>
            <p:cNvSpPr txBox="1"/>
            <p:nvPr/>
          </p:nvSpPr>
          <p:spPr>
            <a:xfrm>
              <a:off x="2373553" y="2443381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gCR3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39" name="Straight Connector 138"/>
            <p:cNvCxnSpPr>
              <a:endCxn id="135" idx="2"/>
            </p:cNvCxnSpPr>
            <p:nvPr/>
          </p:nvCxnSpPr>
          <p:spPr>
            <a:xfrm>
              <a:off x="1979712" y="3167796"/>
              <a:ext cx="614679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Connector 139"/>
            <p:cNvCxnSpPr/>
            <p:nvPr/>
          </p:nvCxnSpPr>
          <p:spPr>
            <a:xfrm>
              <a:off x="1993630" y="2773668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140"/>
            <p:cNvSpPr txBox="1"/>
            <p:nvPr/>
          </p:nvSpPr>
          <p:spPr>
            <a:xfrm>
              <a:off x="1725481" y="2444870"/>
              <a:ext cx="5134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gVA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42" name="Straight Connector 141"/>
            <p:cNvCxnSpPr>
              <a:stCxn id="135" idx="6"/>
              <a:endCxn id="123" idx="2"/>
            </p:cNvCxnSpPr>
            <p:nvPr/>
          </p:nvCxnSpPr>
          <p:spPr>
            <a:xfrm flipV="1">
              <a:off x="2774991" y="3167796"/>
              <a:ext cx="611488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Connector 142"/>
            <p:cNvCxnSpPr>
              <a:stCxn id="123" idx="6"/>
              <a:endCxn id="126" idx="2"/>
            </p:cNvCxnSpPr>
            <p:nvPr/>
          </p:nvCxnSpPr>
          <p:spPr>
            <a:xfrm flipV="1">
              <a:off x="3567079" y="3166190"/>
              <a:ext cx="611705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>
              <a:stCxn id="126" idx="6"/>
              <a:endCxn id="129" idx="2"/>
            </p:cNvCxnSpPr>
            <p:nvPr/>
          </p:nvCxnSpPr>
          <p:spPr>
            <a:xfrm flipV="1">
              <a:off x="4359384" y="3164584"/>
              <a:ext cx="582083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>
              <a:stCxn id="129" idx="6"/>
              <a:endCxn id="132" idx="2"/>
            </p:cNvCxnSpPr>
            <p:nvPr/>
          </p:nvCxnSpPr>
          <p:spPr>
            <a:xfrm>
              <a:off x="5122067" y="3164584"/>
              <a:ext cx="58320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6" name="TextBox 155"/>
            <p:cNvSpPr txBox="1"/>
            <p:nvPr/>
          </p:nvSpPr>
          <p:spPr>
            <a:xfrm>
              <a:off x="6372200" y="2545780"/>
              <a:ext cx="1981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chemeClr val="accent3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Guest page table</a:t>
              </a:r>
              <a:endParaRPr lang="ko-KR" altLang="en-US" dirty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59" name="Group 158"/>
            <p:cNvGrpSpPr/>
            <p:nvPr/>
          </p:nvGrpSpPr>
          <p:grpSpPr>
            <a:xfrm>
              <a:off x="1691680" y="2444870"/>
              <a:ext cx="6716655" cy="4080474"/>
              <a:chOff x="1691680" y="2444870"/>
              <a:chExt cx="6716655" cy="4080474"/>
            </a:xfrm>
          </p:grpSpPr>
          <p:grpSp>
            <p:nvGrpSpPr>
              <p:cNvPr id="5" name="Group 4"/>
              <p:cNvGrpSpPr/>
              <p:nvPr/>
            </p:nvGrpSpPr>
            <p:grpSpPr>
              <a:xfrm>
                <a:off x="2441256" y="3741014"/>
                <a:ext cx="3570904" cy="2376264"/>
                <a:chOff x="1073104" y="3429000"/>
                <a:chExt cx="3570904" cy="2376264"/>
              </a:xfrm>
            </p:grpSpPr>
            <p:grpSp>
              <p:nvGrpSpPr>
                <p:cNvPr id="6" name="Group 5"/>
                <p:cNvGrpSpPr/>
                <p:nvPr/>
              </p:nvGrpSpPr>
              <p:grpSpPr>
                <a:xfrm>
                  <a:off x="1865192" y="3429000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83" name="Oval 82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4" name="TextBox 83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5" name="TextBox 84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6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7" name="Group 6"/>
                <p:cNvGrpSpPr/>
                <p:nvPr/>
              </p:nvGrpSpPr>
              <p:grpSpPr>
                <a:xfrm>
                  <a:off x="1865192" y="4077072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80" name="Oval 79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82" name="TextBox 81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7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8" name="Group 7"/>
                <p:cNvGrpSpPr/>
                <p:nvPr/>
              </p:nvGrpSpPr>
              <p:grpSpPr>
                <a:xfrm>
                  <a:off x="1865192" y="469008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77" name="Oval 76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8" name="TextBox 77"/>
                  <p:cNvSpPr txBox="1"/>
                  <p:nvPr/>
                </p:nvSpPr>
                <p:spPr>
                  <a:xfrm>
                    <a:off x="2458930" y="2502323"/>
                    <a:ext cx="44916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8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9" name="Group 8"/>
                <p:cNvGrpSpPr/>
                <p:nvPr/>
              </p:nvGrpSpPr>
              <p:grpSpPr>
                <a:xfrm>
                  <a:off x="1865192" y="532832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74" name="Oval 73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2458930" y="2502323"/>
                    <a:ext cx="44916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6" name="TextBox 75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9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0" name="Group 9"/>
                <p:cNvGrpSpPr/>
                <p:nvPr/>
              </p:nvGrpSpPr>
              <p:grpSpPr>
                <a:xfrm>
                  <a:off x="2657280" y="3429000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71" name="Oval 70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2" name="TextBox 71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11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1" name="Group 10"/>
                <p:cNvGrpSpPr/>
                <p:nvPr/>
              </p:nvGrpSpPr>
              <p:grpSpPr>
                <a:xfrm>
                  <a:off x="1073104" y="3429000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68" name="Oval 67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9" name="TextBox 68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70" name="TextBox 69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2" name="Group 11"/>
                <p:cNvGrpSpPr/>
                <p:nvPr/>
              </p:nvGrpSpPr>
              <p:grpSpPr>
                <a:xfrm>
                  <a:off x="1073104" y="4074693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65" name="Oval 64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6" name="TextBox 65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7" name="TextBox 66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3" name="Group 12"/>
                <p:cNvGrpSpPr/>
                <p:nvPr/>
              </p:nvGrpSpPr>
              <p:grpSpPr>
                <a:xfrm>
                  <a:off x="1073104" y="4695648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62" name="Oval 61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3" name="TextBox 62"/>
                  <p:cNvSpPr txBox="1"/>
                  <p:nvPr/>
                </p:nvSpPr>
                <p:spPr>
                  <a:xfrm>
                    <a:off x="2458930" y="2502323"/>
                    <a:ext cx="44916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4" name="TextBox 63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3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4" name="Group 13"/>
                <p:cNvGrpSpPr/>
                <p:nvPr/>
              </p:nvGrpSpPr>
              <p:grpSpPr>
                <a:xfrm>
                  <a:off x="1073104" y="5324056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59" name="Oval 58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0" name="TextBox 59"/>
                  <p:cNvSpPr txBox="1"/>
                  <p:nvPr/>
                </p:nvSpPr>
                <p:spPr>
                  <a:xfrm>
                    <a:off x="2458930" y="2502323"/>
                    <a:ext cx="449162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61" name="TextBox 60"/>
                  <p:cNvSpPr txBox="1"/>
                  <p:nvPr/>
                </p:nvSpPr>
                <p:spPr>
                  <a:xfrm>
                    <a:off x="2555776" y="2683004"/>
                    <a:ext cx="269626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5" name="Group 14"/>
                <p:cNvGrpSpPr/>
                <p:nvPr/>
              </p:nvGrpSpPr>
              <p:grpSpPr>
                <a:xfrm>
                  <a:off x="2657280" y="4077072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56" name="Oval 55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7" name="TextBox 56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8" name="TextBox 57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12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6" name="Group 15"/>
                <p:cNvGrpSpPr/>
                <p:nvPr/>
              </p:nvGrpSpPr>
              <p:grpSpPr>
                <a:xfrm>
                  <a:off x="2657280" y="469008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53" name="Oval 52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4" name="TextBox 53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5" name="TextBox 54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13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7" name="Group 16"/>
                <p:cNvGrpSpPr/>
                <p:nvPr/>
              </p:nvGrpSpPr>
              <p:grpSpPr>
                <a:xfrm>
                  <a:off x="2657280" y="532832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50" name="Oval 49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1" name="TextBox 50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52" name="TextBox 51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14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8" name="Group 17"/>
                <p:cNvGrpSpPr/>
                <p:nvPr/>
              </p:nvGrpSpPr>
              <p:grpSpPr>
                <a:xfrm>
                  <a:off x="3424530" y="3440172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47" name="Oval 46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8" name="TextBox 47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9" name="TextBox 48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16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19" name="Group 18"/>
                <p:cNvGrpSpPr/>
                <p:nvPr/>
              </p:nvGrpSpPr>
              <p:grpSpPr>
                <a:xfrm>
                  <a:off x="3424530" y="4077072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44" name="Oval 43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5" name="TextBox 44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6" name="TextBox 45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17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0" name="Group 19"/>
                <p:cNvGrpSpPr/>
                <p:nvPr/>
              </p:nvGrpSpPr>
              <p:grpSpPr>
                <a:xfrm>
                  <a:off x="3424530" y="469008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41" name="Oval 40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2" name="TextBox 41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3" name="TextBox 42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18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1" name="Group 20"/>
                <p:cNvGrpSpPr/>
                <p:nvPr/>
              </p:nvGrpSpPr>
              <p:grpSpPr>
                <a:xfrm>
                  <a:off x="3424530" y="5338157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38" name="Oval 37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9" name="TextBox 38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40" name="TextBox 39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19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2" name="Group 21"/>
                <p:cNvGrpSpPr/>
                <p:nvPr/>
              </p:nvGrpSpPr>
              <p:grpSpPr>
                <a:xfrm>
                  <a:off x="4187122" y="3429000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35" name="Oval 34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6" name="TextBox 35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7" name="TextBox 36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21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3" name="Group 22"/>
                <p:cNvGrpSpPr/>
                <p:nvPr/>
              </p:nvGrpSpPr>
              <p:grpSpPr>
                <a:xfrm>
                  <a:off x="4187122" y="4077072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32" name="Oval 31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3" name="TextBox 32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4" name="TextBox 33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22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4" name="Group 23"/>
                <p:cNvGrpSpPr/>
                <p:nvPr/>
              </p:nvGrpSpPr>
              <p:grpSpPr>
                <a:xfrm>
                  <a:off x="4187122" y="4690085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29" name="Oval 28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0" name="TextBox 29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31" name="TextBox 30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23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  <p:grpSp>
              <p:nvGrpSpPr>
                <p:cNvPr id="25" name="Group 24"/>
                <p:cNvGrpSpPr/>
                <p:nvPr/>
              </p:nvGrpSpPr>
              <p:grpSpPr>
                <a:xfrm>
                  <a:off x="4187122" y="5338157"/>
                  <a:ext cx="456886" cy="467107"/>
                  <a:chOff x="2458930" y="2492896"/>
                  <a:chExt cx="456886" cy="467107"/>
                </a:xfrm>
              </p:grpSpPr>
              <p:sp>
                <p:nvSpPr>
                  <p:cNvPr id="26" name="Oval 25"/>
                  <p:cNvSpPr/>
                  <p:nvPr/>
                </p:nvSpPr>
                <p:spPr>
                  <a:xfrm>
                    <a:off x="2483768" y="2492896"/>
                    <a:ext cx="432048" cy="43204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ko-KR" altLang="en-US" sz="900" dirty="0"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2458930" y="2502323"/>
                    <a:ext cx="452368" cy="30777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4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nL</a:t>
                    </a:r>
                    <a:r>
                      <a:rPr lang="en-US" altLang="ko-KR" sz="105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4</a:t>
                    </a:r>
                    <a:endParaRPr lang="ko-KR" altLang="en-US" sz="105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8" name="TextBox 27"/>
                  <p:cNvSpPr txBox="1"/>
                  <p:nvPr/>
                </p:nvSpPr>
                <p:spPr>
                  <a:xfrm>
                    <a:off x="2523524" y="2683004"/>
                    <a:ext cx="354584" cy="276999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altLang="ko-KR" sz="1200" dirty="0" smtClean="0">
                        <a:solidFill>
                          <a:schemeClr val="bg1"/>
                        </a:solidFill>
                        <a:latin typeface="Tahoma" pitchFamily="34" charset="0"/>
                        <a:ea typeface="Tahoma" pitchFamily="34" charset="0"/>
                        <a:cs typeface="Tahoma" pitchFamily="34" charset="0"/>
                      </a:rPr>
                      <a:t>24</a:t>
                    </a:r>
                    <a:endParaRPr lang="ko-KR" altLang="en-US" sz="1000" dirty="0">
                      <a:solidFill>
                        <a:schemeClr val="bg1"/>
                      </a:solidFill>
                      <a:latin typeface="Tahoma" pitchFamily="34" charset="0"/>
                      <a:cs typeface="Tahoma" pitchFamily="34" charset="0"/>
                    </a:endParaRPr>
                  </a:p>
                </p:txBody>
              </p:sp>
            </p:grpSp>
          </p:grpSp>
          <p:sp>
            <p:nvSpPr>
              <p:cNvPr id="86" name="Rounded Rectangle 85"/>
              <p:cNvSpPr/>
              <p:nvPr/>
            </p:nvSpPr>
            <p:spPr>
              <a:xfrm>
                <a:off x="1691680" y="3524989"/>
                <a:ext cx="4536504" cy="2952329"/>
              </a:xfrm>
              <a:prstGeom prst="roundRect">
                <a:avLst>
                  <a:gd name="adj" fmla="val 7604"/>
                </a:avLst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04" name="Elbow Connector 103"/>
              <p:cNvCxnSpPr>
                <a:stCxn id="61" idx="2"/>
                <a:endCxn id="89" idx="0"/>
              </p:cNvCxnSpPr>
              <p:nvPr/>
            </p:nvCxnSpPr>
            <p:spPr>
              <a:xfrm rot="5400000" flipH="1" flipV="1">
                <a:off x="1257908" y="3888059"/>
                <a:ext cx="3630124" cy="800111"/>
              </a:xfrm>
              <a:prstGeom prst="bentConnector5">
                <a:avLst>
                  <a:gd name="adj1" fmla="val -7335"/>
                  <a:gd name="adj2" fmla="val 44925"/>
                  <a:gd name="adj3" fmla="val 104739"/>
                </a:avLst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Elbow Connector 104"/>
              <p:cNvCxnSpPr>
                <a:stCxn id="76" idx="2"/>
                <a:endCxn id="93" idx="0"/>
              </p:cNvCxnSpPr>
              <p:nvPr/>
            </p:nvCxnSpPr>
            <p:spPr>
              <a:xfrm rot="5400000" flipH="1" flipV="1">
                <a:off x="2047861" y="3890194"/>
                <a:ext cx="3634393" cy="800111"/>
              </a:xfrm>
              <a:prstGeom prst="bentConnector5">
                <a:avLst>
                  <a:gd name="adj1" fmla="val -6550"/>
                  <a:gd name="adj2" fmla="val 44925"/>
                  <a:gd name="adj3" fmla="val 104474"/>
                </a:avLst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6" name="Elbow Connector 105"/>
              <p:cNvCxnSpPr>
                <a:stCxn id="52" idx="2"/>
                <a:endCxn id="98" idx="0"/>
              </p:cNvCxnSpPr>
              <p:nvPr/>
            </p:nvCxnSpPr>
            <p:spPr>
              <a:xfrm rot="5400000" flipH="1" flipV="1">
                <a:off x="2814188" y="3897999"/>
                <a:ext cx="3662576" cy="756317"/>
              </a:xfrm>
              <a:prstGeom prst="bentConnector5">
                <a:avLst>
                  <a:gd name="adj1" fmla="val -7014"/>
                  <a:gd name="adj2" fmla="val 46768"/>
                  <a:gd name="adj3" fmla="val 103926"/>
                </a:avLst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Elbow Connector 106"/>
              <p:cNvCxnSpPr>
                <a:stCxn id="40" idx="2"/>
                <a:endCxn id="102" idx="0"/>
              </p:cNvCxnSpPr>
              <p:nvPr/>
            </p:nvCxnSpPr>
            <p:spPr>
              <a:xfrm rot="5400000" flipH="1" flipV="1">
                <a:off x="3574068" y="3905370"/>
                <a:ext cx="3672408" cy="751408"/>
              </a:xfrm>
              <a:prstGeom prst="bentConnector5">
                <a:avLst>
                  <a:gd name="adj1" fmla="val -6739"/>
                  <a:gd name="adj2" fmla="val 46747"/>
                  <a:gd name="adj3" fmla="val 103915"/>
                </a:avLst>
              </a:prstGeom>
              <a:ln w="19050">
                <a:solidFill>
                  <a:schemeClr val="tx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68" idx="4"/>
                <a:endCxn id="65" idx="0"/>
              </p:cNvCxnSpPr>
              <p:nvPr/>
            </p:nvCxnSpPr>
            <p:spPr>
              <a:xfrm>
                <a:off x="2682118" y="4173062"/>
                <a:ext cx="0" cy="21364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>
                <a:stCxn id="65" idx="4"/>
                <a:endCxn id="62" idx="0"/>
              </p:cNvCxnSpPr>
              <p:nvPr/>
            </p:nvCxnSpPr>
            <p:spPr>
              <a:xfrm>
                <a:off x="2682118" y="4818755"/>
                <a:ext cx="0" cy="18890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Straight Connector 109"/>
              <p:cNvCxnSpPr>
                <a:stCxn id="62" idx="4"/>
                <a:endCxn id="59" idx="0"/>
              </p:cNvCxnSpPr>
              <p:nvPr/>
            </p:nvCxnSpPr>
            <p:spPr>
              <a:xfrm>
                <a:off x="2682118" y="5439710"/>
                <a:ext cx="0" cy="19636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>
                <a:stCxn id="83" idx="4"/>
                <a:endCxn id="80" idx="0"/>
              </p:cNvCxnSpPr>
              <p:nvPr/>
            </p:nvCxnSpPr>
            <p:spPr>
              <a:xfrm>
                <a:off x="3474206" y="4173062"/>
                <a:ext cx="0" cy="216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>
                <a:stCxn id="80" idx="4"/>
                <a:endCxn id="77" idx="0"/>
              </p:cNvCxnSpPr>
              <p:nvPr/>
            </p:nvCxnSpPr>
            <p:spPr>
              <a:xfrm>
                <a:off x="3474206" y="4821134"/>
                <a:ext cx="0" cy="1809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>
                <a:stCxn id="77" idx="4"/>
                <a:endCxn id="74" idx="0"/>
              </p:cNvCxnSpPr>
              <p:nvPr/>
            </p:nvCxnSpPr>
            <p:spPr>
              <a:xfrm>
                <a:off x="3474206" y="5434147"/>
                <a:ext cx="0" cy="2061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71" idx="4"/>
                <a:endCxn id="56" idx="0"/>
              </p:cNvCxnSpPr>
              <p:nvPr/>
            </p:nvCxnSpPr>
            <p:spPr>
              <a:xfrm>
                <a:off x="4266294" y="4173062"/>
                <a:ext cx="0" cy="216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stCxn id="56" idx="4"/>
                <a:endCxn id="53" idx="0"/>
              </p:cNvCxnSpPr>
              <p:nvPr/>
            </p:nvCxnSpPr>
            <p:spPr>
              <a:xfrm>
                <a:off x="4266294" y="4821134"/>
                <a:ext cx="0" cy="1809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Straight Connector 115"/>
              <p:cNvCxnSpPr>
                <a:stCxn id="53" idx="4"/>
                <a:endCxn id="50" idx="0"/>
              </p:cNvCxnSpPr>
              <p:nvPr/>
            </p:nvCxnSpPr>
            <p:spPr>
              <a:xfrm>
                <a:off x="4266294" y="5434147"/>
                <a:ext cx="0" cy="20619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>
                <a:stCxn id="47" idx="4"/>
                <a:endCxn id="44" idx="0"/>
              </p:cNvCxnSpPr>
              <p:nvPr/>
            </p:nvCxnSpPr>
            <p:spPr>
              <a:xfrm>
                <a:off x="5033544" y="4184234"/>
                <a:ext cx="0" cy="20485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44" idx="4"/>
                <a:endCxn id="41" idx="0"/>
              </p:cNvCxnSpPr>
              <p:nvPr/>
            </p:nvCxnSpPr>
            <p:spPr>
              <a:xfrm>
                <a:off x="5033544" y="4821134"/>
                <a:ext cx="0" cy="1809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9" name="Straight Connector 118"/>
              <p:cNvCxnSpPr>
                <a:stCxn id="41" idx="4"/>
                <a:endCxn id="38" idx="0"/>
              </p:cNvCxnSpPr>
              <p:nvPr/>
            </p:nvCxnSpPr>
            <p:spPr>
              <a:xfrm>
                <a:off x="5033544" y="5434147"/>
                <a:ext cx="0" cy="216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Straight Connector 119"/>
              <p:cNvCxnSpPr>
                <a:stCxn id="35" idx="4"/>
                <a:endCxn id="32" idx="0"/>
              </p:cNvCxnSpPr>
              <p:nvPr/>
            </p:nvCxnSpPr>
            <p:spPr>
              <a:xfrm>
                <a:off x="5796136" y="4173062"/>
                <a:ext cx="0" cy="216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>
                <a:stCxn id="32" idx="4"/>
                <a:endCxn id="29" idx="0"/>
              </p:cNvCxnSpPr>
              <p:nvPr/>
            </p:nvCxnSpPr>
            <p:spPr>
              <a:xfrm>
                <a:off x="5796136" y="4821134"/>
                <a:ext cx="0" cy="18096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>
                <a:stCxn id="29" idx="4"/>
                <a:endCxn id="26" idx="0"/>
              </p:cNvCxnSpPr>
              <p:nvPr/>
            </p:nvCxnSpPr>
            <p:spPr>
              <a:xfrm>
                <a:off x="5796136" y="5434147"/>
                <a:ext cx="0" cy="2160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5" name="Straight Connector 124"/>
              <p:cNvCxnSpPr>
                <a:stCxn id="123" idx="4"/>
                <a:endCxn id="83" idx="0"/>
              </p:cNvCxnSpPr>
              <p:nvPr/>
            </p:nvCxnSpPr>
            <p:spPr>
              <a:xfrm flipH="1">
                <a:off x="3474206" y="3258096"/>
                <a:ext cx="2573" cy="48291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8" name="Straight Connector 127"/>
              <p:cNvCxnSpPr>
                <a:stCxn id="126" idx="4"/>
                <a:endCxn id="71" idx="0"/>
              </p:cNvCxnSpPr>
              <p:nvPr/>
            </p:nvCxnSpPr>
            <p:spPr>
              <a:xfrm flipH="1">
                <a:off x="4266294" y="3256490"/>
                <a:ext cx="2790" cy="484524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1" name="Straight Connector 130"/>
              <p:cNvCxnSpPr>
                <a:stCxn id="129" idx="4"/>
                <a:endCxn id="47" idx="0"/>
              </p:cNvCxnSpPr>
              <p:nvPr/>
            </p:nvCxnSpPr>
            <p:spPr>
              <a:xfrm>
                <a:off x="5031767" y="3254884"/>
                <a:ext cx="1777" cy="497302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Connector 133"/>
              <p:cNvCxnSpPr>
                <a:stCxn id="132" idx="4"/>
                <a:endCxn id="35" idx="0"/>
              </p:cNvCxnSpPr>
              <p:nvPr/>
            </p:nvCxnSpPr>
            <p:spPr>
              <a:xfrm>
                <a:off x="5795574" y="3254884"/>
                <a:ext cx="562" cy="48613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Connector 136"/>
              <p:cNvCxnSpPr>
                <a:stCxn id="135" idx="4"/>
                <a:endCxn id="68" idx="0"/>
              </p:cNvCxnSpPr>
              <p:nvPr/>
            </p:nvCxnSpPr>
            <p:spPr>
              <a:xfrm flipH="1">
                <a:off x="2682118" y="3258177"/>
                <a:ext cx="2573" cy="48283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Straight Connector 145"/>
              <p:cNvCxnSpPr>
                <a:endCxn id="69" idx="1"/>
              </p:cNvCxnSpPr>
              <p:nvPr/>
            </p:nvCxnSpPr>
            <p:spPr>
              <a:xfrm>
                <a:off x="1993630" y="3904330"/>
                <a:ext cx="447626" cy="0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Straight Connector 146"/>
              <p:cNvCxnSpPr/>
              <p:nvPr/>
            </p:nvCxnSpPr>
            <p:spPr>
              <a:xfrm>
                <a:off x="1979712" y="3894457"/>
                <a:ext cx="0" cy="394128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8" name="TextBox 147"/>
              <p:cNvSpPr txBox="1"/>
              <p:nvPr/>
            </p:nvSpPr>
            <p:spPr>
              <a:xfrm>
                <a:off x="1702963" y="4282705"/>
                <a:ext cx="6110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nCR3</a:t>
                </a:r>
                <a:endParaRPr lang="ko-KR" altLang="en-US" sz="1050" dirty="0">
                  <a:latin typeface="Tahoma" pitchFamily="34" charset="0"/>
                  <a:cs typeface="Tahoma" pitchFamily="34" charset="0"/>
                </a:endParaRPr>
              </a:p>
            </p:txBody>
          </p:sp>
          <p:cxnSp>
            <p:nvCxnSpPr>
              <p:cNvPr id="149" name="Straight Connector 148"/>
              <p:cNvCxnSpPr/>
              <p:nvPr/>
            </p:nvCxnSpPr>
            <p:spPr>
              <a:xfrm flipH="1">
                <a:off x="5786690" y="6087833"/>
                <a:ext cx="562" cy="205187"/>
              </a:xfrm>
              <a:prstGeom prst="line">
                <a:avLst/>
              </a:prstGeom>
              <a:ln w="19050">
                <a:solidFill>
                  <a:schemeClr val="tx1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TextBox 149"/>
              <p:cNvSpPr txBox="1"/>
              <p:nvPr/>
            </p:nvSpPr>
            <p:spPr>
              <a:xfrm>
                <a:off x="5549850" y="6217567"/>
                <a:ext cx="469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sPA</a:t>
                </a:r>
                <a:endParaRPr lang="ko-KR" altLang="en-US" sz="105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1" name="TextBox 150"/>
              <p:cNvSpPr txBox="1"/>
              <p:nvPr/>
            </p:nvSpPr>
            <p:spPr>
              <a:xfrm>
                <a:off x="2195736" y="3507742"/>
                <a:ext cx="50847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gPA </a:t>
                </a:r>
                <a:endParaRPr lang="ko-KR" altLang="en-US" sz="10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2" name="TextBox 151"/>
              <p:cNvSpPr txBox="1"/>
              <p:nvPr/>
            </p:nvSpPr>
            <p:spPr>
              <a:xfrm>
                <a:off x="2205163" y="6056303"/>
                <a:ext cx="48282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sPA </a:t>
                </a:r>
                <a:endParaRPr lang="ko-KR" altLang="en-US" sz="10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6372200" y="3875738"/>
                <a:ext cx="20361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dirty="0" smtClean="0">
                    <a:solidFill>
                      <a:schemeClr val="tx2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Nested page table</a:t>
                </a:r>
                <a:endParaRPr lang="ko-KR" altLang="en-US" dirty="0">
                  <a:solidFill>
                    <a:schemeClr val="tx2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1641" name="Group 1640"/>
          <p:cNvGrpSpPr/>
          <p:nvPr/>
        </p:nvGrpSpPr>
        <p:grpSpPr>
          <a:xfrm>
            <a:off x="1619672" y="1753071"/>
            <a:ext cx="6716655" cy="2540025"/>
            <a:chOff x="1691680" y="2185119"/>
            <a:chExt cx="6716655" cy="2540025"/>
          </a:xfrm>
        </p:grpSpPr>
        <p:sp>
          <p:nvSpPr>
            <p:cNvPr id="1642" name="Rounded Rectangle 1641"/>
            <p:cNvSpPr/>
            <p:nvPr/>
          </p:nvSpPr>
          <p:spPr>
            <a:xfrm>
              <a:off x="1691680" y="2185119"/>
              <a:ext cx="4536504" cy="1152128"/>
            </a:xfrm>
            <a:prstGeom prst="roundRect">
              <a:avLst>
                <a:gd name="adj" fmla="val 7604"/>
              </a:avLst>
            </a:prstGeom>
            <a:no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643" name="Group 1642"/>
            <p:cNvGrpSpPr/>
            <p:nvPr/>
          </p:nvGrpSpPr>
          <p:grpSpPr>
            <a:xfrm>
              <a:off x="3236682" y="2444870"/>
              <a:ext cx="452368" cy="467298"/>
              <a:chOff x="1830927" y="2321451"/>
              <a:chExt cx="452368" cy="467298"/>
            </a:xfrm>
          </p:grpSpPr>
          <p:sp>
            <p:nvSpPr>
              <p:cNvPr id="1712" name="Rectangle 1711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13" name="TextBox 1712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14" name="TextBox 1713"/>
              <p:cNvSpPr txBox="1"/>
              <p:nvPr/>
            </p:nvSpPr>
            <p:spPr>
              <a:xfrm>
                <a:off x="1922298" y="2511750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44" name="Group 1643"/>
            <p:cNvGrpSpPr/>
            <p:nvPr/>
          </p:nvGrpSpPr>
          <p:grpSpPr>
            <a:xfrm>
              <a:off x="4028770" y="2444870"/>
              <a:ext cx="452368" cy="467298"/>
              <a:chOff x="1830927" y="2321451"/>
              <a:chExt cx="452368" cy="467298"/>
            </a:xfrm>
          </p:grpSpPr>
          <p:sp>
            <p:nvSpPr>
              <p:cNvPr id="1709" name="Rectangle 1708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10" name="TextBox 1709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11" name="TextBox 1710"/>
              <p:cNvSpPr txBox="1"/>
              <p:nvPr/>
            </p:nvSpPr>
            <p:spPr>
              <a:xfrm>
                <a:off x="1934934" y="2511750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45" name="Group 1644"/>
            <p:cNvGrpSpPr/>
            <p:nvPr/>
          </p:nvGrpSpPr>
          <p:grpSpPr>
            <a:xfrm>
              <a:off x="4797451" y="2444870"/>
              <a:ext cx="452368" cy="467298"/>
              <a:chOff x="1830927" y="2321451"/>
              <a:chExt cx="452368" cy="467298"/>
            </a:xfrm>
          </p:grpSpPr>
          <p:sp>
            <p:nvSpPr>
              <p:cNvPr id="1706" name="Rectangle 1705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7" name="TextBox 1706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8" name="TextBox 1707"/>
              <p:cNvSpPr txBox="1"/>
              <p:nvPr/>
            </p:nvSpPr>
            <p:spPr>
              <a:xfrm>
                <a:off x="1934934" y="2511750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6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46" name="Group 1645"/>
            <p:cNvGrpSpPr/>
            <p:nvPr/>
          </p:nvGrpSpPr>
          <p:grpSpPr>
            <a:xfrm>
              <a:off x="5559792" y="2444870"/>
              <a:ext cx="452368" cy="467298"/>
              <a:chOff x="1830927" y="2321451"/>
              <a:chExt cx="452368" cy="467298"/>
            </a:xfrm>
          </p:grpSpPr>
          <p:sp>
            <p:nvSpPr>
              <p:cNvPr id="1703" name="Rectangle 1702"/>
              <p:cNvSpPr/>
              <p:nvPr/>
            </p:nvSpPr>
            <p:spPr>
              <a:xfrm>
                <a:off x="1851247" y="2349634"/>
                <a:ext cx="432048" cy="396044"/>
              </a:xfrm>
              <a:prstGeom prst="rect">
                <a:avLst/>
              </a:prstGeom>
              <a:solidFill>
                <a:schemeClr val="accent3"/>
              </a:solidFill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4" name="TextBox 1703"/>
              <p:cNvSpPr txBox="1"/>
              <p:nvPr/>
            </p:nvSpPr>
            <p:spPr>
              <a:xfrm>
                <a:off x="1830927" y="2321451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5" name="TextBox 1704"/>
              <p:cNvSpPr txBox="1"/>
              <p:nvPr/>
            </p:nvSpPr>
            <p:spPr>
              <a:xfrm>
                <a:off x="1934934" y="2511750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8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647" name="Flowchart: Summing Junction 1646"/>
            <p:cNvSpPr/>
            <p:nvPr/>
          </p:nvSpPr>
          <p:spPr>
            <a:xfrm>
              <a:off x="3386479" y="3077496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48" name="Straight Connector 1647"/>
            <p:cNvCxnSpPr>
              <a:stCxn id="1712" idx="2"/>
              <a:endCxn id="1647" idx="0"/>
            </p:cNvCxnSpPr>
            <p:nvPr/>
          </p:nvCxnSpPr>
          <p:spPr>
            <a:xfrm>
              <a:off x="3473026" y="2869097"/>
              <a:ext cx="3753" cy="20839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49" name="Flowchart: Summing Junction 1648"/>
            <p:cNvSpPr/>
            <p:nvPr/>
          </p:nvSpPr>
          <p:spPr>
            <a:xfrm>
              <a:off x="4178784" y="3075890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50" name="Straight Connector 1649"/>
            <p:cNvCxnSpPr>
              <a:stCxn id="1709" idx="2"/>
              <a:endCxn id="1649" idx="0"/>
            </p:cNvCxnSpPr>
            <p:nvPr/>
          </p:nvCxnSpPr>
          <p:spPr>
            <a:xfrm>
              <a:off x="4265114" y="2869097"/>
              <a:ext cx="3970" cy="20679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1" name="Flowchart: Summing Junction 1650"/>
            <p:cNvSpPr/>
            <p:nvPr/>
          </p:nvSpPr>
          <p:spPr>
            <a:xfrm>
              <a:off x="4941467" y="3074284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52" name="Straight Connector 1651"/>
            <p:cNvCxnSpPr>
              <a:stCxn id="1706" idx="2"/>
              <a:endCxn id="1651" idx="0"/>
            </p:cNvCxnSpPr>
            <p:nvPr/>
          </p:nvCxnSpPr>
          <p:spPr>
            <a:xfrm flipH="1">
              <a:off x="5031767" y="2869097"/>
              <a:ext cx="2028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3" name="Flowchart: Summing Junction 1652"/>
            <p:cNvSpPr/>
            <p:nvPr/>
          </p:nvSpPr>
          <p:spPr>
            <a:xfrm>
              <a:off x="5705274" y="3074284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54" name="Straight Connector 1653"/>
            <p:cNvCxnSpPr>
              <a:stCxn id="1703" idx="2"/>
              <a:endCxn id="1653" idx="0"/>
            </p:cNvCxnSpPr>
            <p:nvPr/>
          </p:nvCxnSpPr>
          <p:spPr>
            <a:xfrm flipH="1">
              <a:off x="5795574" y="2869097"/>
              <a:ext cx="562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5" name="Flowchart: Summing Junction 1654"/>
            <p:cNvSpPr/>
            <p:nvPr/>
          </p:nvSpPr>
          <p:spPr>
            <a:xfrm>
              <a:off x="2594391" y="3077577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56" name="Straight Connector 1655"/>
            <p:cNvCxnSpPr>
              <a:endCxn id="1655" idx="0"/>
            </p:cNvCxnSpPr>
            <p:nvPr/>
          </p:nvCxnSpPr>
          <p:spPr>
            <a:xfrm>
              <a:off x="2680938" y="2752647"/>
              <a:ext cx="3753" cy="32493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7" name="TextBox 1656"/>
            <p:cNvSpPr txBox="1"/>
            <p:nvPr/>
          </p:nvSpPr>
          <p:spPr>
            <a:xfrm>
              <a:off x="2373553" y="2443381"/>
              <a:ext cx="61427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gCR3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58" name="Straight Connector 1657"/>
            <p:cNvCxnSpPr>
              <a:endCxn id="1655" idx="2"/>
            </p:cNvCxnSpPr>
            <p:nvPr/>
          </p:nvCxnSpPr>
          <p:spPr>
            <a:xfrm>
              <a:off x="1979712" y="3167796"/>
              <a:ext cx="614679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9" name="Straight Connector 1658"/>
            <p:cNvCxnSpPr/>
            <p:nvPr/>
          </p:nvCxnSpPr>
          <p:spPr>
            <a:xfrm>
              <a:off x="1993630" y="2773668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0" name="TextBox 1659"/>
            <p:cNvSpPr txBox="1"/>
            <p:nvPr/>
          </p:nvSpPr>
          <p:spPr>
            <a:xfrm>
              <a:off x="1725481" y="2444870"/>
              <a:ext cx="5134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gVA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61" name="Straight Connector 1660"/>
            <p:cNvCxnSpPr>
              <a:stCxn id="1655" idx="6"/>
              <a:endCxn id="1647" idx="2"/>
            </p:cNvCxnSpPr>
            <p:nvPr/>
          </p:nvCxnSpPr>
          <p:spPr>
            <a:xfrm flipV="1">
              <a:off x="2774991" y="3167796"/>
              <a:ext cx="611488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2" name="Straight Connector 1661"/>
            <p:cNvCxnSpPr>
              <a:stCxn id="1647" idx="6"/>
              <a:endCxn id="1649" idx="2"/>
            </p:cNvCxnSpPr>
            <p:nvPr/>
          </p:nvCxnSpPr>
          <p:spPr>
            <a:xfrm flipV="1">
              <a:off x="3567079" y="3166190"/>
              <a:ext cx="611705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3" name="Straight Connector 1662"/>
            <p:cNvCxnSpPr>
              <a:stCxn id="1649" idx="6"/>
              <a:endCxn id="1651" idx="2"/>
            </p:cNvCxnSpPr>
            <p:nvPr/>
          </p:nvCxnSpPr>
          <p:spPr>
            <a:xfrm flipV="1">
              <a:off x="4359384" y="3164584"/>
              <a:ext cx="582083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4" name="Straight Connector 1663"/>
            <p:cNvCxnSpPr>
              <a:stCxn id="1651" idx="6"/>
              <a:endCxn id="1653" idx="2"/>
            </p:cNvCxnSpPr>
            <p:nvPr/>
          </p:nvCxnSpPr>
          <p:spPr>
            <a:xfrm>
              <a:off x="5122067" y="3164584"/>
              <a:ext cx="58320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65" name="TextBox 1664"/>
            <p:cNvSpPr txBox="1"/>
            <p:nvPr/>
          </p:nvSpPr>
          <p:spPr>
            <a:xfrm>
              <a:off x="6372200" y="2545780"/>
              <a:ext cx="198156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chemeClr val="accent3">
                      <a:lumMod val="50000"/>
                    </a:schemeClr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Guest page table</a:t>
              </a:r>
              <a:endParaRPr lang="ko-KR" altLang="en-US" dirty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1666" name="Group 1665"/>
            <p:cNvGrpSpPr/>
            <p:nvPr/>
          </p:nvGrpSpPr>
          <p:grpSpPr>
            <a:xfrm>
              <a:off x="3233344" y="3741014"/>
              <a:ext cx="456886" cy="467107"/>
              <a:chOff x="2458930" y="2492896"/>
              <a:chExt cx="456886" cy="467107"/>
            </a:xfrm>
          </p:grpSpPr>
          <p:sp>
            <p:nvSpPr>
              <p:cNvPr id="1700" name="Oval 1699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1" name="TextBox 1700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702" name="TextBox 1701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67" name="Group 1666"/>
            <p:cNvGrpSpPr/>
            <p:nvPr/>
          </p:nvGrpSpPr>
          <p:grpSpPr>
            <a:xfrm>
              <a:off x="4025432" y="3741014"/>
              <a:ext cx="456886" cy="467107"/>
              <a:chOff x="2458930" y="2492896"/>
              <a:chExt cx="456886" cy="467107"/>
            </a:xfrm>
          </p:grpSpPr>
          <p:sp>
            <p:nvSpPr>
              <p:cNvPr id="1697" name="Oval 1696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8" name="TextBox 1697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9" name="TextBox 1698"/>
              <p:cNvSpPr txBox="1"/>
              <p:nvPr/>
            </p:nvSpPr>
            <p:spPr>
              <a:xfrm>
                <a:off x="2558028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5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68" name="Group 1667"/>
            <p:cNvGrpSpPr/>
            <p:nvPr/>
          </p:nvGrpSpPr>
          <p:grpSpPr>
            <a:xfrm>
              <a:off x="2441256" y="3741014"/>
              <a:ext cx="456886" cy="467107"/>
              <a:chOff x="2458930" y="2492896"/>
              <a:chExt cx="456886" cy="467107"/>
            </a:xfrm>
          </p:grpSpPr>
          <p:sp>
            <p:nvSpPr>
              <p:cNvPr id="1694" name="Oval 1693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5" name="TextBox 1694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6" name="TextBox 1695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69" name="Group 1668"/>
            <p:cNvGrpSpPr/>
            <p:nvPr/>
          </p:nvGrpSpPr>
          <p:grpSpPr>
            <a:xfrm>
              <a:off x="4792682" y="3752186"/>
              <a:ext cx="456886" cy="467107"/>
              <a:chOff x="2458930" y="2492896"/>
              <a:chExt cx="456886" cy="467107"/>
            </a:xfrm>
          </p:grpSpPr>
          <p:sp>
            <p:nvSpPr>
              <p:cNvPr id="1691" name="Oval 1690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2" name="TextBox 1691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3" name="TextBox 1692"/>
              <p:cNvSpPr txBox="1"/>
              <p:nvPr/>
            </p:nvSpPr>
            <p:spPr>
              <a:xfrm>
                <a:off x="2558028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7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70" name="Group 1669"/>
            <p:cNvGrpSpPr/>
            <p:nvPr/>
          </p:nvGrpSpPr>
          <p:grpSpPr>
            <a:xfrm>
              <a:off x="5555274" y="3741014"/>
              <a:ext cx="456886" cy="467107"/>
              <a:chOff x="2458930" y="2492896"/>
              <a:chExt cx="456886" cy="467107"/>
            </a:xfrm>
          </p:grpSpPr>
          <p:sp>
            <p:nvSpPr>
              <p:cNvPr id="1688" name="Oval 1687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89" name="TextBox 1688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690" name="TextBox 1689"/>
              <p:cNvSpPr txBox="1"/>
              <p:nvPr/>
            </p:nvSpPr>
            <p:spPr>
              <a:xfrm>
                <a:off x="2566654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671" name="Rounded Rectangle 1670"/>
            <p:cNvSpPr/>
            <p:nvPr/>
          </p:nvSpPr>
          <p:spPr>
            <a:xfrm>
              <a:off x="1691680" y="3524989"/>
              <a:ext cx="4536504" cy="1200155"/>
            </a:xfrm>
            <a:prstGeom prst="roundRect">
              <a:avLst>
                <a:gd name="adj" fmla="val 7604"/>
              </a:avLst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72" name="Elbow Connector 1671"/>
            <p:cNvCxnSpPr>
              <a:stCxn id="1696" idx="2"/>
              <a:endCxn id="1712" idx="0"/>
            </p:cNvCxnSpPr>
            <p:nvPr/>
          </p:nvCxnSpPr>
          <p:spPr>
            <a:xfrm rot="5400000" flipH="1" flipV="1">
              <a:off x="2205436" y="2940531"/>
              <a:ext cx="1735068" cy="800111"/>
            </a:xfrm>
            <a:prstGeom prst="bentConnector5">
              <a:avLst>
                <a:gd name="adj1" fmla="val -13175"/>
                <a:gd name="adj2" fmla="val 44925"/>
                <a:gd name="adj3" fmla="val 110192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3" name="Elbow Connector 1672"/>
            <p:cNvCxnSpPr>
              <a:stCxn id="1702" idx="2"/>
              <a:endCxn id="1709" idx="0"/>
            </p:cNvCxnSpPr>
            <p:nvPr/>
          </p:nvCxnSpPr>
          <p:spPr>
            <a:xfrm rot="5400000" flipH="1" flipV="1">
              <a:off x="2997524" y="2940531"/>
              <a:ext cx="1735068" cy="800111"/>
            </a:xfrm>
            <a:prstGeom prst="bentConnector5">
              <a:avLst>
                <a:gd name="adj1" fmla="val -13175"/>
                <a:gd name="adj2" fmla="val 44925"/>
                <a:gd name="adj3" fmla="val 109695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4" name="Elbow Connector 1673"/>
            <p:cNvCxnSpPr>
              <a:stCxn id="1699" idx="2"/>
              <a:endCxn id="1707" idx="0"/>
            </p:cNvCxnSpPr>
            <p:nvPr/>
          </p:nvCxnSpPr>
          <p:spPr>
            <a:xfrm rot="5400000" flipH="1" flipV="1">
              <a:off x="3759863" y="2944350"/>
              <a:ext cx="1763251" cy="764292"/>
            </a:xfrm>
            <a:prstGeom prst="bentConnector5">
              <a:avLst>
                <a:gd name="adj1" fmla="val -12965"/>
                <a:gd name="adj2" fmla="val 48537"/>
                <a:gd name="adj3" fmla="val 108562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5" name="Elbow Connector 1674"/>
            <p:cNvCxnSpPr>
              <a:stCxn id="1693" idx="2"/>
              <a:endCxn id="1704" idx="0"/>
            </p:cNvCxnSpPr>
            <p:nvPr/>
          </p:nvCxnSpPr>
          <p:spPr>
            <a:xfrm rot="5400000" flipH="1" flipV="1">
              <a:off x="4519072" y="2952390"/>
              <a:ext cx="1774423" cy="759383"/>
            </a:xfrm>
            <a:prstGeom prst="bentConnector5">
              <a:avLst>
                <a:gd name="adj1" fmla="val -12883"/>
                <a:gd name="adj2" fmla="val 47392"/>
                <a:gd name="adj3" fmla="val 108508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6" name="Straight Connector 1675"/>
            <p:cNvCxnSpPr>
              <a:stCxn id="1647" idx="4"/>
              <a:endCxn id="1700" idx="0"/>
            </p:cNvCxnSpPr>
            <p:nvPr/>
          </p:nvCxnSpPr>
          <p:spPr>
            <a:xfrm flipH="1">
              <a:off x="3474206" y="3258096"/>
              <a:ext cx="2573" cy="4829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7" name="Straight Connector 1676"/>
            <p:cNvCxnSpPr>
              <a:stCxn id="1649" idx="4"/>
              <a:endCxn id="1697" idx="0"/>
            </p:cNvCxnSpPr>
            <p:nvPr/>
          </p:nvCxnSpPr>
          <p:spPr>
            <a:xfrm flipH="1">
              <a:off x="4266294" y="3256490"/>
              <a:ext cx="2790" cy="48452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8" name="Straight Connector 1677"/>
            <p:cNvCxnSpPr>
              <a:stCxn id="1651" idx="4"/>
              <a:endCxn id="1691" idx="0"/>
            </p:cNvCxnSpPr>
            <p:nvPr/>
          </p:nvCxnSpPr>
          <p:spPr>
            <a:xfrm>
              <a:off x="5031767" y="3254884"/>
              <a:ext cx="1777" cy="49730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9" name="Straight Connector 1678"/>
            <p:cNvCxnSpPr>
              <a:stCxn id="1653" idx="4"/>
              <a:endCxn id="1688" idx="0"/>
            </p:cNvCxnSpPr>
            <p:nvPr/>
          </p:nvCxnSpPr>
          <p:spPr>
            <a:xfrm>
              <a:off x="5795574" y="3254884"/>
              <a:ext cx="562" cy="48613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0" name="Straight Connector 1679"/>
            <p:cNvCxnSpPr>
              <a:stCxn id="1655" idx="4"/>
              <a:endCxn id="1694" idx="0"/>
            </p:cNvCxnSpPr>
            <p:nvPr/>
          </p:nvCxnSpPr>
          <p:spPr>
            <a:xfrm flipH="1">
              <a:off x="2682118" y="3258177"/>
              <a:ext cx="2573" cy="48283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1" name="Straight Connector 1680"/>
            <p:cNvCxnSpPr>
              <a:endCxn id="1695" idx="1"/>
            </p:cNvCxnSpPr>
            <p:nvPr/>
          </p:nvCxnSpPr>
          <p:spPr>
            <a:xfrm>
              <a:off x="1993630" y="3904330"/>
              <a:ext cx="447626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82" name="Straight Connector 1681"/>
            <p:cNvCxnSpPr/>
            <p:nvPr/>
          </p:nvCxnSpPr>
          <p:spPr>
            <a:xfrm>
              <a:off x="1979712" y="3894457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3" name="TextBox 1682"/>
            <p:cNvSpPr txBox="1"/>
            <p:nvPr/>
          </p:nvSpPr>
          <p:spPr>
            <a:xfrm>
              <a:off x="1702963" y="4282705"/>
              <a:ext cx="6110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nCR3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1684" name="Straight Connector 1683"/>
            <p:cNvCxnSpPr>
              <a:stCxn id="1690" idx="2"/>
              <a:endCxn id="1685" idx="0"/>
            </p:cNvCxnSpPr>
            <p:nvPr/>
          </p:nvCxnSpPr>
          <p:spPr>
            <a:xfrm>
              <a:off x="5797811" y="4208121"/>
              <a:ext cx="4003" cy="1427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85" name="TextBox 1684"/>
            <p:cNvSpPr txBox="1"/>
            <p:nvPr/>
          </p:nvSpPr>
          <p:spPr>
            <a:xfrm>
              <a:off x="5567102" y="4350822"/>
              <a:ext cx="4694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686" name="TextBox 1685"/>
            <p:cNvSpPr txBox="1"/>
            <p:nvPr/>
          </p:nvSpPr>
          <p:spPr>
            <a:xfrm>
              <a:off x="2195736" y="3507742"/>
              <a:ext cx="5084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gPA </a:t>
              </a:r>
              <a:endParaRPr lang="ko-KR" altLang="en-US" sz="1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687" name="TextBox 1686"/>
            <p:cNvSpPr txBox="1"/>
            <p:nvPr/>
          </p:nvSpPr>
          <p:spPr>
            <a:xfrm>
              <a:off x="6372200" y="3875738"/>
              <a:ext cx="20361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solidFill>
                    <a:schemeClr val="tx2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Nested page table</a:t>
              </a:r>
              <a:endParaRPr lang="ko-KR" altLang="en-US" dirty="0">
                <a:solidFill>
                  <a:schemeClr val="tx2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789" name="Text Box 51"/>
          <p:cNvSpPr txBox="1">
            <a:spLocks noChangeArrowheads="1"/>
          </p:cNvSpPr>
          <p:nvPr/>
        </p:nvSpPr>
        <p:spPr bwMode="auto">
          <a:xfrm>
            <a:off x="755576" y="4596080"/>
            <a:ext cx="7598192" cy="777136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Reducing 15 memory references from current 24 references</a:t>
            </a:r>
          </a:p>
          <a:p>
            <a:pPr algn="ctr">
              <a:spcBef>
                <a:spcPct val="50000"/>
              </a:spcBef>
            </a:pPr>
            <a:endParaRPr lang="en-US" altLang="ko-KR" sz="7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6793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4" dur="500"/>
                                        <p:tgtEl>
                                          <p:spTgt spid="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Does it make sense ?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Flat nested table cannot reduce # of page walks for guest page tables</a:t>
            </a:r>
          </a:p>
          <a:p>
            <a:pPr lvl="1"/>
            <a:r>
              <a:rPr lang="en-US" altLang="ko-KR" dirty="0" smtClean="0"/>
              <a:t>It still requires 9 memory references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We would like to fetch a page table entry by a single memory reference</a:t>
            </a:r>
            <a:endParaRPr lang="en-US" altLang="ko-KR" dirty="0"/>
          </a:p>
          <a:p>
            <a:endParaRPr lang="en-US" altLang="ko-KR" dirty="0" smtClean="0"/>
          </a:p>
          <a:p>
            <a:pPr lvl="1"/>
            <a:endParaRPr lang="en-US" altLang="ko-KR" dirty="0"/>
          </a:p>
          <a:p>
            <a:endParaRPr lang="en-US" altLang="ko-KR" dirty="0"/>
          </a:p>
          <a:p>
            <a:endParaRPr lang="en-US" altLang="ko-KR" dirty="0" smtClean="0"/>
          </a:p>
          <a:p>
            <a:pPr lvl="1"/>
            <a:endParaRPr lang="ko-KR" altLang="en-US" dirty="0"/>
          </a:p>
        </p:txBody>
      </p:sp>
      <p:grpSp>
        <p:nvGrpSpPr>
          <p:cNvPr id="7" name="Group 61"/>
          <p:cNvGrpSpPr/>
          <p:nvPr/>
        </p:nvGrpSpPr>
        <p:grpSpPr>
          <a:xfrm>
            <a:off x="2271920" y="3679866"/>
            <a:ext cx="4595335" cy="1099284"/>
            <a:chOff x="2042950" y="3573016"/>
            <a:chExt cx="4595335" cy="1099284"/>
          </a:xfrm>
        </p:grpSpPr>
        <p:sp>
          <p:nvSpPr>
            <p:cNvPr id="63" name="Rectangle 62"/>
            <p:cNvSpPr/>
            <p:nvPr/>
          </p:nvSpPr>
          <p:spPr>
            <a:xfrm>
              <a:off x="3705267" y="3808204"/>
              <a:ext cx="1440160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61251" y="3664188"/>
              <a:ext cx="1440160" cy="8640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4092236" y="3781531"/>
              <a:ext cx="378629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32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cs typeface="Tahoma" pitchFamily="34" charset="0"/>
                </a:rPr>
                <a:t>?</a:t>
              </a:r>
              <a:endParaRPr lang="en-US" altLang="ko-KR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>
              <a:off x="5292080" y="4024228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Right Arrow 66"/>
            <p:cNvSpPr/>
            <p:nvPr/>
          </p:nvSpPr>
          <p:spPr>
            <a:xfrm>
              <a:off x="2114958" y="4018007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42950" y="3573016"/>
              <a:ext cx="12025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197826" y="3592180"/>
              <a:ext cx="14404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System Physical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</p:grpSp>
      <p:sp>
        <p:nvSpPr>
          <p:cNvPr id="20" name="Text Box 51"/>
          <p:cNvSpPr txBox="1">
            <a:spLocks noChangeArrowheads="1"/>
          </p:cNvSpPr>
          <p:nvPr/>
        </p:nvSpPr>
        <p:spPr bwMode="auto">
          <a:xfrm>
            <a:off x="755576" y="5037129"/>
            <a:ext cx="7598192" cy="777136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Traditional inverted page table can do it !!</a:t>
            </a:r>
          </a:p>
          <a:p>
            <a:pPr algn="ctr">
              <a:spcBef>
                <a:spcPct val="50000"/>
              </a:spcBef>
            </a:pPr>
            <a:endParaRPr lang="en-US" altLang="ko-KR" sz="7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1381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Traditional Inverted Page </a:t>
            </a:r>
            <a:r>
              <a:rPr lang="en-US" altLang="ko-KR" dirty="0"/>
              <a:t>Table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Provides direct </a:t>
            </a:r>
            <a:r>
              <a:rPr lang="en-US" altLang="ko-KR" dirty="0"/>
              <a:t>translation from guest </a:t>
            </a:r>
            <a:r>
              <a:rPr lang="en-US" altLang="ko-KR" dirty="0" smtClean="0"/>
              <a:t>to physical </a:t>
            </a:r>
            <a:r>
              <a:rPr lang="en-US" altLang="ko-KR" dirty="0"/>
              <a:t>pages</a:t>
            </a:r>
          </a:p>
          <a:p>
            <a:pPr lvl="1"/>
            <a:endParaRPr lang="en-US" altLang="ko-KR" dirty="0"/>
          </a:p>
        </p:txBody>
      </p:sp>
      <p:grpSp>
        <p:nvGrpSpPr>
          <p:cNvPr id="4" name="Group 3"/>
          <p:cNvGrpSpPr/>
          <p:nvPr/>
        </p:nvGrpSpPr>
        <p:grpSpPr>
          <a:xfrm>
            <a:off x="1372232" y="1988840"/>
            <a:ext cx="6768687" cy="3048084"/>
            <a:chOff x="1116429" y="764704"/>
            <a:chExt cx="7293460" cy="3284401"/>
          </a:xfrm>
        </p:grpSpPr>
        <p:grpSp>
          <p:nvGrpSpPr>
            <p:cNvPr id="5" name="Group 4"/>
            <p:cNvGrpSpPr/>
            <p:nvPr/>
          </p:nvGrpSpPr>
          <p:grpSpPr>
            <a:xfrm>
              <a:off x="1547664" y="764704"/>
              <a:ext cx="2592288" cy="1078770"/>
              <a:chOff x="1403648" y="3923764"/>
              <a:chExt cx="2592288" cy="1078770"/>
            </a:xfrm>
          </p:grpSpPr>
          <p:sp>
            <p:nvSpPr>
              <p:cNvPr id="35" name="Rectangle 34"/>
              <p:cNvSpPr/>
              <p:nvPr/>
            </p:nvSpPr>
            <p:spPr>
              <a:xfrm>
                <a:off x="1898558" y="3923764"/>
                <a:ext cx="1643614" cy="36480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6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Virtual address</a:t>
                </a:r>
                <a:endParaRPr lang="ko-KR" altLang="en-US" sz="1600" dirty="0"/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403648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691680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1979711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2267744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2555776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2843807" y="4293096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3131840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3419872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3707903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Left Bracket 44"/>
              <p:cNvSpPr/>
              <p:nvPr/>
            </p:nvSpPr>
            <p:spPr>
              <a:xfrm rot="16200000">
                <a:off x="2159648" y="3859632"/>
                <a:ext cx="216000" cy="1728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6" name="Left Bracket 45"/>
              <p:cNvSpPr/>
              <p:nvPr/>
            </p:nvSpPr>
            <p:spPr>
              <a:xfrm rot="16200000">
                <a:off x="3458466" y="4303656"/>
                <a:ext cx="216000" cy="846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3229726" y="4653136"/>
                <a:ext cx="64800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Offset</a:t>
                </a:r>
                <a:endParaRPr lang="ko-KR" altLang="en-US" sz="1400" dirty="0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1850064" y="4670895"/>
                <a:ext cx="551349" cy="33163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VPN</a:t>
                </a:r>
                <a:endParaRPr lang="ko-KR" altLang="en-US" sz="1400" dirty="0"/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4196885" y="1844824"/>
              <a:ext cx="2137202" cy="1772045"/>
              <a:chOff x="2972456" y="2953099"/>
              <a:chExt cx="2137202" cy="1772045"/>
            </a:xfrm>
          </p:grpSpPr>
          <p:grpSp>
            <p:nvGrpSpPr>
              <p:cNvPr id="25" name="Group 24"/>
              <p:cNvGrpSpPr/>
              <p:nvPr/>
            </p:nvGrpSpPr>
            <p:grpSpPr>
              <a:xfrm>
                <a:off x="3635896" y="3572399"/>
                <a:ext cx="936104" cy="1152745"/>
                <a:chOff x="3779912" y="5228583"/>
                <a:chExt cx="936104" cy="1152745"/>
              </a:xfrm>
            </p:grpSpPr>
            <p:sp>
              <p:nvSpPr>
                <p:cNvPr id="27" name="Rectangle 26"/>
                <p:cNvSpPr/>
                <p:nvPr/>
              </p:nvSpPr>
              <p:spPr>
                <a:xfrm>
                  <a:off x="3995385" y="5229866"/>
                  <a:ext cx="720079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3995937" y="5517232"/>
                  <a:ext cx="720079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3995385" y="5805930"/>
                  <a:ext cx="720079" cy="288032"/>
                </a:xfrm>
                <a:prstGeom prst="rect">
                  <a:avLst/>
                </a:prstGeom>
                <a:solidFill>
                  <a:schemeClr val="accent5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3995937" y="6093296"/>
                  <a:ext cx="720079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3779913" y="5228583"/>
                  <a:ext cx="216024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3779912" y="5517232"/>
                  <a:ext cx="216024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3779912" y="5805264"/>
                  <a:ext cx="216024" cy="288032"/>
                </a:xfrm>
                <a:prstGeom prst="rect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3779912" y="6093296"/>
                  <a:ext cx="216024" cy="288032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bg2">
                      <a:lumMod val="10000"/>
                    </a:schemeClr>
                  </a:solidFill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sz="1600" dirty="0">
                    <a:latin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26" name="Rectangle 25"/>
              <p:cNvSpPr/>
              <p:nvPr/>
            </p:nvSpPr>
            <p:spPr>
              <a:xfrm>
                <a:off x="2972456" y="2953099"/>
                <a:ext cx="2137202" cy="56378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altLang="ko-KR" sz="16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Inverted Page Table</a:t>
                </a:r>
              </a:p>
              <a:p>
                <a:pPr algn="ctr"/>
                <a:r>
                  <a:rPr lang="en-US" altLang="ko-KR" sz="1200" i="1" dirty="0" smtClean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(per system)</a:t>
                </a:r>
                <a:endParaRPr lang="ko-KR" altLang="en-US" sz="1200" i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p:grpSp>
        <p:cxnSp>
          <p:nvCxnSpPr>
            <p:cNvPr id="7" name="Elbow Connector 6"/>
            <p:cNvCxnSpPr>
              <a:stCxn id="17" idx="2"/>
              <a:endCxn id="18" idx="2"/>
            </p:cNvCxnSpPr>
            <p:nvPr/>
          </p:nvCxnSpPr>
          <p:spPr>
            <a:xfrm rot="16200000" flipH="1">
              <a:off x="1926047" y="2967651"/>
              <a:ext cx="594390" cy="798247"/>
            </a:xfrm>
            <a:prstGeom prst="bentConnector2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>
              <a:stCxn id="48" idx="2"/>
              <a:endCxn id="15" idx="0"/>
            </p:cNvCxnSpPr>
            <p:nvPr/>
          </p:nvCxnSpPr>
          <p:spPr>
            <a:xfrm flipH="1">
              <a:off x="2261027" y="1843474"/>
              <a:ext cx="8728" cy="547648"/>
            </a:xfrm>
            <a:prstGeom prst="straightConnector1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58784" y="1559612"/>
              <a:ext cx="0" cy="22451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8138904" y="1576867"/>
              <a:ext cx="0" cy="224510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angle 10"/>
            <p:cNvSpPr/>
            <p:nvPr/>
          </p:nvSpPr>
          <p:spPr>
            <a:xfrm>
              <a:off x="6709828" y="1106293"/>
              <a:ext cx="1700061" cy="36480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Physical frames</a:t>
              </a:r>
              <a:endParaRPr lang="ko-KR" altLang="en-US" sz="16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7058784" y="2732352"/>
              <a:ext cx="1080120" cy="432000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116429" y="2391767"/>
              <a:ext cx="791274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P</a:t>
              </a:r>
              <a:r>
                <a:rPr lang="en-US" altLang="ko-KR" sz="12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-ID</a:t>
              </a:r>
              <a:endParaRPr lang="ko-KR" altLang="en-US" sz="12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894268" y="2391122"/>
              <a:ext cx="733516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cs typeface="Tahoma" pitchFamily="34" charset="0"/>
                </a:rPr>
                <a:t>VPN</a:t>
              </a:r>
              <a:endParaRPr lang="ko-KR" altLang="en-US" sz="12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6" name="Left Bracket 15"/>
            <p:cNvSpPr/>
            <p:nvPr/>
          </p:nvSpPr>
          <p:spPr>
            <a:xfrm rot="16200000">
              <a:off x="1750340" y="2039051"/>
              <a:ext cx="238115" cy="1505932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363191" y="2761803"/>
              <a:ext cx="921855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Hash Key</a:t>
              </a:r>
              <a:endParaRPr lang="ko-KR" altLang="en-US" sz="1400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2622365" y="3278835"/>
              <a:ext cx="1254091" cy="770270"/>
            </a:xfrm>
            <a:prstGeom prst="ellipse">
              <a:avLst/>
            </a:prstGeom>
            <a:solidFill>
              <a:schemeClr val="bg2"/>
            </a:solidFill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Hash()</a:t>
              </a:r>
            </a:p>
          </p:txBody>
        </p:sp>
        <p:cxnSp>
          <p:nvCxnSpPr>
            <p:cNvPr id="19" name="Elbow Connector 18"/>
            <p:cNvCxnSpPr>
              <a:stCxn id="18" idx="6"/>
              <a:endCxn id="33" idx="1"/>
            </p:cNvCxnSpPr>
            <p:nvPr/>
          </p:nvCxnSpPr>
          <p:spPr>
            <a:xfrm flipV="1">
              <a:off x="3876456" y="3184822"/>
              <a:ext cx="983870" cy="479148"/>
            </a:xfrm>
            <a:prstGeom prst="bentConnector3">
              <a:avLst>
                <a:gd name="adj1" fmla="val 50000"/>
              </a:avLst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7058784" y="3124467"/>
              <a:ext cx="1080120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1" name="Straight Arrow Connector 20"/>
            <p:cNvCxnSpPr>
              <a:stCxn id="27" idx="3"/>
              <a:endCxn id="20" idx="1"/>
            </p:cNvCxnSpPr>
            <p:nvPr/>
          </p:nvCxnSpPr>
          <p:spPr>
            <a:xfrm>
              <a:off x="5795875" y="2609423"/>
              <a:ext cx="1262909" cy="731044"/>
            </a:xfrm>
            <a:prstGeom prst="straightConnector1">
              <a:avLst/>
            </a:prstGeom>
            <a:ln w="12700">
              <a:solidFill>
                <a:schemeClr val="accent1">
                  <a:lumMod val="40000"/>
                  <a:lumOff val="60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>
              <a:stCxn id="30" idx="3"/>
              <a:endCxn id="23" idx="1"/>
            </p:cNvCxnSpPr>
            <p:nvPr/>
          </p:nvCxnSpPr>
          <p:spPr>
            <a:xfrm flipV="1">
              <a:off x="5796428" y="2114704"/>
              <a:ext cx="1262356" cy="1358149"/>
            </a:xfrm>
            <a:prstGeom prst="straightConnector1">
              <a:avLst/>
            </a:prstGeom>
            <a:ln w="12700">
              <a:solidFill>
                <a:schemeClr val="accent1">
                  <a:lumMod val="40000"/>
                  <a:lumOff val="60000"/>
                </a:schemeClr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 22"/>
            <p:cNvSpPr/>
            <p:nvPr/>
          </p:nvSpPr>
          <p:spPr>
            <a:xfrm>
              <a:off x="7058784" y="1898703"/>
              <a:ext cx="1080120" cy="4320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24" name="Straight Arrow Connector 23"/>
            <p:cNvCxnSpPr>
              <a:stCxn id="29" idx="3"/>
              <a:endCxn id="12" idx="1"/>
            </p:cNvCxnSpPr>
            <p:nvPr/>
          </p:nvCxnSpPr>
          <p:spPr>
            <a:xfrm flipV="1">
              <a:off x="5795875" y="2948353"/>
              <a:ext cx="1262909" cy="237134"/>
            </a:xfrm>
            <a:prstGeom prst="straightConnector1">
              <a:avLst/>
            </a:prstGeom>
            <a:ln w="28575">
              <a:solidFill>
                <a:schemeClr val="accent1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780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Inverted Shadow Page Table</a:t>
            </a:r>
            <a:endParaRPr lang="ko-KR" alt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01570" y="3460663"/>
            <a:ext cx="762854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0" name="Group 209"/>
          <p:cNvGrpSpPr/>
          <p:nvPr/>
        </p:nvGrpSpPr>
        <p:grpSpPr>
          <a:xfrm>
            <a:off x="2738481" y="3789040"/>
            <a:ext cx="1852495" cy="850266"/>
            <a:chOff x="1359283" y="3850000"/>
            <a:chExt cx="2652697" cy="1217546"/>
          </a:xfrm>
        </p:grpSpPr>
        <p:sp>
          <p:nvSpPr>
            <p:cNvPr id="242" name="Rectangle 241"/>
            <p:cNvSpPr/>
            <p:nvPr/>
          </p:nvSpPr>
          <p:spPr>
            <a:xfrm>
              <a:off x="1403648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691680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979711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267744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55776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843807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131840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419872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707903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1" name="Left Bracket 250"/>
            <p:cNvSpPr/>
            <p:nvPr/>
          </p:nvSpPr>
          <p:spPr>
            <a:xfrm rot="16200000">
              <a:off x="2159648" y="3859632"/>
              <a:ext cx="216000" cy="1728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2" name="Left Bracket 251"/>
            <p:cNvSpPr/>
            <p:nvPr/>
          </p:nvSpPr>
          <p:spPr>
            <a:xfrm rot="16200000">
              <a:off x="3458466" y="4303656"/>
              <a:ext cx="216000" cy="846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147018" y="4666497"/>
              <a:ext cx="848118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Offset</a:t>
              </a:r>
              <a:endParaRPr lang="ko-KR" altLang="en-US" sz="1200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1793818" y="4670895"/>
              <a:ext cx="663839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VPN</a:t>
              </a:r>
              <a:endParaRPr lang="ko-KR" altLang="en-US" sz="1200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359283" y="3850000"/>
              <a:ext cx="2652697" cy="4407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</a:t>
              </a:r>
              <a:endParaRPr lang="ko-KR" altLang="en-US" sz="1400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834471" y="4333994"/>
            <a:ext cx="1537729" cy="1237497"/>
            <a:chOff x="2940075" y="2953099"/>
            <a:chExt cx="2201965" cy="1772045"/>
          </a:xfrm>
        </p:grpSpPr>
        <p:grpSp>
          <p:nvGrpSpPr>
            <p:cNvPr id="231" name="Group 230"/>
            <p:cNvGrpSpPr/>
            <p:nvPr/>
          </p:nvGrpSpPr>
          <p:grpSpPr>
            <a:xfrm>
              <a:off x="3635896" y="3572399"/>
              <a:ext cx="936104" cy="1152745"/>
              <a:chOff x="3779912" y="5228583"/>
              <a:chExt cx="936104" cy="1152745"/>
            </a:xfrm>
          </p:grpSpPr>
          <p:sp>
            <p:nvSpPr>
              <p:cNvPr id="233" name="Rectangle 232"/>
              <p:cNvSpPr/>
              <p:nvPr/>
            </p:nvSpPr>
            <p:spPr>
              <a:xfrm>
                <a:off x="3995385" y="522986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3995937" y="5517232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3995385" y="58059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3995937" y="609329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779913" y="5228583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3779912" y="5517232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779912" y="5805264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779912" y="6093296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2940075" y="2953099"/>
              <a:ext cx="2201965" cy="6390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Inverted Page Table</a:t>
              </a:r>
            </a:p>
            <a:p>
              <a:pPr algn="ctr"/>
              <a:r>
                <a:rPr lang="en-US" altLang="ko-KR" sz="105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(per system)</a:t>
              </a:r>
              <a:endParaRPr lang="ko-KR" altLang="en-US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12" name="Elbow Connector 211"/>
          <p:cNvCxnSpPr>
            <a:stCxn id="221" idx="2"/>
            <a:endCxn id="222" idx="2"/>
          </p:cNvCxnSpPr>
          <p:nvPr/>
        </p:nvCxnSpPr>
        <p:spPr>
          <a:xfrm rot="16200000" flipH="1">
            <a:off x="2855614" y="5380431"/>
            <a:ext cx="322246" cy="647368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254" idx="2"/>
            <a:endCxn id="219" idx="0"/>
          </p:cNvCxnSpPr>
          <p:nvPr/>
        </p:nvCxnSpPr>
        <p:spPr>
          <a:xfrm flipH="1">
            <a:off x="3235224" y="4639306"/>
            <a:ext cx="38506" cy="336157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6900744" y="434905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7655040" y="436110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6540387" y="4018959"/>
            <a:ext cx="1406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Physical frames</a:t>
            </a:r>
            <a:endParaRPr lang="ko-KR" altLang="en-US" sz="1400" dirty="0"/>
          </a:p>
        </p:txBody>
      </p:sp>
      <p:sp>
        <p:nvSpPr>
          <p:cNvPr id="217" name="Rectangle 216"/>
          <p:cNvSpPr/>
          <p:nvPr/>
        </p:nvSpPr>
        <p:spPr>
          <a:xfrm>
            <a:off x="6904000" y="5167765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2435901" y="4976802"/>
            <a:ext cx="552581" cy="201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2979100" y="4975463"/>
            <a:ext cx="512247" cy="2016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latin typeface="Tahoma" pitchFamily="34" charset="0"/>
                <a:cs typeface="Tahoma" pitchFamily="34" charset="0"/>
              </a:rPr>
              <a:t>VPN</a:t>
            </a:r>
            <a:endParaRPr lang="ko-KR" alt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0" name="Left Bracket 219"/>
          <p:cNvSpPr/>
          <p:nvPr/>
        </p:nvSpPr>
        <p:spPr>
          <a:xfrm rot="16200000">
            <a:off x="2625375" y="4477270"/>
            <a:ext cx="173171" cy="1551202"/>
          </a:xfrm>
          <a:prstGeom prst="leftBracket">
            <a:avLst>
              <a:gd name="adj" fmla="val 56257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Rectangle 220"/>
          <p:cNvSpPr/>
          <p:nvPr/>
        </p:nvSpPr>
        <p:spPr>
          <a:xfrm>
            <a:off x="2232125" y="5235215"/>
            <a:ext cx="92185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Hash Key</a:t>
            </a:r>
            <a:endParaRPr lang="ko-KR" altLang="en-US" sz="1400" dirty="0"/>
          </a:p>
        </p:txBody>
      </p:sp>
      <p:sp>
        <p:nvSpPr>
          <p:cNvPr id="222" name="Oval 221"/>
          <p:cNvSpPr/>
          <p:nvPr/>
        </p:nvSpPr>
        <p:spPr>
          <a:xfrm>
            <a:off x="3340421" y="5596281"/>
            <a:ext cx="1181196" cy="537913"/>
          </a:xfrm>
          <a:prstGeom prst="ellipse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Hash()</a:t>
            </a:r>
          </a:p>
        </p:txBody>
      </p:sp>
      <p:cxnSp>
        <p:nvCxnSpPr>
          <p:cNvPr id="223" name="Elbow Connector 222"/>
          <p:cNvCxnSpPr>
            <a:stCxn id="222" idx="6"/>
            <a:endCxn id="239" idx="1"/>
          </p:cNvCxnSpPr>
          <p:nvPr/>
        </p:nvCxnSpPr>
        <p:spPr>
          <a:xfrm flipV="1">
            <a:off x="4521617" y="5269773"/>
            <a:ext cx="798776" cy="595465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6900744" y="5469854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6900744" y="4585856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28" name="Straight Arrow Connector 227"/>
          <p:cNvCxnSpPr>
            <a:stCxn id="235" idx="3"/>
            <a:endCxn id="217" idx="1"/>
          </p:cNvCxnSpPr>
          <p:nvPr/>
        </p:nvCxnSpPr>
        <p:spPr>
          <a:xfrm>
            <a:off x="5973730" y="5270238"/>
            <a:ext cx="930270" cy="48370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936359" y="4981495"/>
            <a:ext cx="502863" cy="2011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VM-ID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6902735" y="5162065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15</a:t>
            </a:fld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016605" y="1448780"/>
            <a:ext cx="7299811" cy="1051279"/>
            <a:chOff x="827584" y="1403775"/>
            <a:chExt cx="7633147" cy="1099284"/>
          </a:xfrm>
        </p:grpSpPr>
        <p:grpSp>
          <p:nvGrpSpPr>
            <p:cNvPr id="110" name="Group 109"/>
            <p:cNvGrpSpPr/>
            <p:nvPr/>
          </p:nvGrpSpPr>
          <p:grpSpPr>
            <a:xfrm>
              <a:off x="5436096" y="1411648"/>
              <a:ext cx="3024635" cy="1091411"/>
              <a:chOff x="5364088" y="5217909"/>
              <a:chExt cx="3024635" cy="1091411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5508104" y="5445224"/>
                <a:ext cx="1440160" cy="86409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364088" y="5301208"/>
                <a:ext cx="1440160" cy="86409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442229" y="5303530"/>
                <a:ext cx="128387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Nested</a:t>
                </a:r>
              </a:p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Page Table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(per VM)</a:t>
                </a:r>
                <a:endParaRPr lang="ko-KR" altLang="en-US" sz="1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7" name="Right Arrow 146"/>
              <p:cNvSpPr/>
              <p:nvPr/>
            </p:nvSpPr>
            <p:spPr>
              <a:xfrm>
                <a:off x="7020272" y="5659286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6948264" y="5217909"/>
                <a:ext cx="14404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System Physical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827584" y="1403775"/>
              <a:ext cx="4545274" cy="1099284"/>
              <a:chOff x="2042950" y="3573016"/>
              <a:chExt cx="4545274" cy="1099284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3705267" y="3808204"/>
                <a:ext cx="1440160" cy="86409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3561251" y="3664188"/>
                <a:ext cx="1440160" cy="86409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639392" y="3666510"/>
                <a:ext cx="128387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</a:t>
                </a:r>
              </a:p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Page Table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(per process)</a:t>
                </a:r>
                <a:endParaRPr lang="ko-KR" altLang="en-US" sz="1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5" name="Right Arrow 154"/>
              <p:cNvSpPr/>
              <p:nvPr/>
            </p:nvSpPr>
            <p:spPr>
              <a:xfrm>
                <a:off x="5292080" y="4024228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6" name="Right Arrow 155"/>
              <p:cNvSpPr/>
              <p:nvPr/>
            </p:nvSpPr>
            <p:spPr>
              <a:xfrm>
                <a:off x="2114958" y="4018007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2042950" y="3573016"/>
                <a:ext cx="12025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Virtual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256655" y="3592180"/>
                <a:ext cx="13227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Physical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</p:grpSp>
      </p:grpSp>
      <p:sp>
        <p:nvSpPr>
          <p:cNvPr id="4" name="Curved Up Arrow 3"/>
          <p:cNvSpPr/>
          <p:nvPr/>
        </p:nvSpPr>
        <p:spPr>
          <a:xfrm>
            <a:off x="1511660" y="2084353"/>
            <a:ext cx="6408558" cy="1119622"/>
          </a:xfrm>
          <a:prstGeom prst="curvedUpArrow">
            <a:avLst>
              <a:gd name="adj1" fmla="val 25000"/>
              <a:gd name="adj2" fmla="val 48386"/>
              <a:gd name="adj3" fmla="val 21797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2424319" y="1290899"/>
            <a:ext cx="4583405" cy="1353265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176845" y="1574794"/>
            <a:ext cx="3204267" cy="86409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Inverted shadow page table</a:t>
            </a:r>
            <a:endParaRPr lang="ko-KR" altLang="en-US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906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60" grpId="0" animBg="1"/>
      <p:bldP spid="16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Inverted Shadow Page Table</a:t>
            </a:r>
            <a:endParaRPr lang="ko-KR" alt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701570" y="3460663"/>
            <a:ext cx="762854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0" name="Group 209"/>
          <p:cNvGrpSpPr/>
          <p:nvPr/>
        </p:nvGrpSpPr>
        <p:grpSpPr>
          <a:xfrm>
            <a:off x="2738481" y="3789040"/>
            <a:ext cx="1852495" cy="850266"/>
            <a:chOff x="1359283" y="3850000"/>
            <a:chExt cx="2652697" cy="1217546"/>
          </a:xfrm>
        </p:grpSpPr>
        <p:sp>
          <p:nvSpPr>
            <p:cNvPr id="242" name="Rectangle 241"/>
            <p:cNvSpPr/>
            <p:nvPr/>
          </p:nvSpPr>
          <p:spPr>
            <a:xfrm>
              <a:off x="1403648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691680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979711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267744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55776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843807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131840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419872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707903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1" name="Left Bracket 250"/>
            <p:cNvSpPr/>
            <p:nvPr/>
          </p:nvSpPr>
          <p:spPr>
            <a:xfrm rot="16200000">
              <a:off x="2159648" y="3859632"/>
              <a:ext cx="216000" cy="1728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2" name="Left Bracket 251"/>
            <p:cNvSpPr/>
            <p:nvPr/>
          </p:nvSpPr>
          <p:spPr>
            <a:xfrm rot="16200000">
              <a:off x="3458466" y="4303656"/>
              <a:ext cx="216000" cy="846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147018" y="4666497"/>
              <a:ext cx="848118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Offset</a:t>
              </a:r>
              <a:endParaRPr lang="ko-KR" altLang="en-US" sz="1200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1793818" y="4670895"/>
              <a:ext cx="663839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VPN</a:t>
              </a:r>
              <a:endParaRPr lang="ko-KR" altLang="en-US" sz="1200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359283" y="3850000"/>
              <a:ext cx="2652697" cy="4407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</a:t>
              </a:r>
              <a:endParaRPr lang="ko-KR" altLang="en-US" sz="1400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4834471" y="4333994"/>
            <a:ext cx="1537729" cy="1237497"/>
            <a:chOff x="2940075" y="2953099"/>
            <a:chExt cx="2201965" cy="1772045"/>
          </a:xfrm>
        </p:grpSpPr>
        <p:grpSp>
          <p:nvGrpSpPr>
            <p:cNvPr id="231" name="Group 230"/>
            <p:cNvGrpSpPr/>
            <p:nvPr/>
          </p:nvGrpSpPr>
          <p:grpSpPr>
            <a:xfrm>
              <a:off x="3635896" y="3572399"/>
              <a:ext cx="936104" cy="1152745"/>
              <a:chOff x="3779912" y="5228583"/>
              <a:chExt cx="936104" cy="1152745"/>
            </a:xfrm>
          </p:grpSpPr>
          <p:sp>
            <p:nvSpPr>
              <p:cNvPr id="233" name="Rectangle 232"/>
              <p:cNvSpPr/>
              <p:nvPr/>
            </p:nvSpPr>
            <p:spPr>
              <a:xfrm>
                <a:off x="3995385" y="522986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3995937" y="5517232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3995385" y="58059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3995937" y="609329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779913" y="5228583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3779912" y="5517232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779912" y="5805264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779912" y="6093296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2940075" y="2953099"/>
              <a:ext cx="2201965" cy="6390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Inverted Page Table</a:t>
              </a:r>
            </a:p>
            <a:p>
              <a:pPr algn="ctr"/>
              <a:r>
                <a:rPr lang="en-US" altLang="ko-KR" sz="105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(per system)</a:t>
              </a:r>
              <a:endParaRPr lang="ko-KR" altLang="en-US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12" name="Elbow Connector 211"/>
          <p:cNvCxnSpPr>
            <a:stCxn id="221" idx="2"/>
            <a:endCxn id="222" idx="2"/>
          </p:cNvCxnSpPr>
          <p:nvPr/>
        </p:nvCxnSpPr>
        <p:spPr>
          <a:xfrm rot="16200000" flipH="1">
            <a:off x="2855614" y="5380431"/>
            <a:ext cx="322246" cy="647368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254" idx="2"/>
            <a:endCxn id="219" idx="0"/>
          </p:cNvCxnSpPr>
          <p:nvPr/>
        </p:nvCxnSpPr>
        <p:spPr>
          <a:xfrm flipH="1">
            <a:off x="3235224" y="4639306"/>
            <a:ext cx="38506" cy="336157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6900744" y="434905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7655040" y="436110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6540387" y="4018959"/>
            <a:ext cx="1406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Physical frames</a:t>
            </a:r>
            <a:endParaRPr lang="ko-KR" altLang="en-US" sz="1400" dirty="0"/>
          </a:p>
        </p:txBody>
      </p:sp>
      <p:sp>
        <p:nvSpPr>
          <p:cNvPr id="217" name="Rectangle 216"/>
          <p:cNvSpPr/>
          <p:nvPr/>
        </p:nvSpPr>
        <p:spPr>
          <a:xfrm>
            <a:off x="6904000" y="5167765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2435901" y="4976802"/>
            <a:ext cx="552581" cy="201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2979100" y="4975463"/>
            <a:ext cx="512247" cy="2016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latin typeface="Tahoma" pitchFamily="34" charset="0"/>
                <a:cs typeface="Tahoma" pitchFamily="34" charset="0"/>
              </a:rPr>
              <a:t>VPN</a:t>
            </a:r>
            <a:endParaRPr lang="ko-KR" alt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0" name="Left Bracket 219"/>
          <p:cNvSpPr/>
          <p:nvPr/>
        </p:nvSpPr>
        <p:spPr>
          <a:xfrm rot="16200000">
            <a:off x="2625375" y="4477270"/>
            <a:ext cx="173171" cy="1551202"/>
          </a:xfrm>
          <a:prstGeom prst="leftBracket">
            <a:avLst>
              <a:gd name="adj" fmla="val 56257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Rectangle 220"/>
          <p:cNvSpPr/>
          <p:nvPr/>
        </p:nvSpPr>
        <p:spPr>
          <a:xfrm>
            <a:off x="2232125" y="5235215"/>
            <a:ext cx="92185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Hash Key</a:t>
            </a:r>
            <a:endParaRPr lang="ko-KR" altLang="en-US" sz="1400" dirty="0"/>
          </a:p>
        </p:txBody>
      </p:sp>
      <p:sp>
        <p:nvSpPr>
          <p:cNvPr id="222" name="Oval 221"/>
          <p:cNvSpPr/>
          <p:nvPr/>
        </p:nvSpPr>
        <p:spPr>
          <a:xfrm>
            <a:off x="3340421" y="5596281"/>
            <a:ext cx="1181196" cy="537913"/>
          </a:xfrm>
          <a:prstGeom prst="ellipse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Hash()</a:t>
            </a:r>
          </a:p>
        </p:txBody>
      </p:sp>
      <p:cxnSp>
        <p:nvCxnSpPr>
          <p:cNvPr id="223" name="Elbow Connector 222"/>
          <p:cNvCxnSpPr>
            <a:stCxn id="222" idx="6"/>
            <a:endCxn id="239" idx="1"/>
          </p:cNvCxnSpPr>
          <p:nvPr/>
        </p:nvCxnSpPr>
        <p:spPr>
          <a:xfrm flipV="1">
            <a:off x="4521617" y="5269773"/>
            <a:ext cx="798776" cy="595465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6900744" y="5469854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6900744" y="4585856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28" name="Straight Arrow Connector 227"/>
          <p:cNvCxnSpPr>
            <a:stCxn id="235" idx="3"/>
            <a:endCxn id="217" idx="1"/>
          </p:cNvCxnSpPr>
          <p:nvPr/>
        </p:nvCxnSpPr>
        <p:spPr>
          <a:xfrm>
            <a:off x="5973730" y="5270238"/>
            <a:ext cx="930270" cy="48370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1936359" y="4981495"/>
            <a:ext cx="502863" cy="2011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VM-ID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56" name="Rectangle 255"/>
          <p:cNvSpPr/>
          <p:nvPr/>
        </p:nvSpPr>
        <p:spPr>
          <a:xfrm>
            <a:off x="6902735" y="5162065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16</a:t>
            </a:fld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1016605" y="1448780"/>
            <a:ext cx="7299811" cy="1051279"/>
            <a:chOff x="827584" y="1403775"/>
            <a:chExt cx="7633147" cy="1099284"/>
          </a:xfrm>
        </p:grpSpPr>
        <p:grpSp>
          <p:nvGrpSpPr>
            <p:cNvPr id="110" name="Group 109"/>
            <p:cNvGrpSpPr/>
            <p:nvPr/>
          </p:nvGrpSpPr>
          <p:grpSpPr>
            <a:xfrm>
              <a:off x="5436096" y="1411648"/>
              <a:ext cx="3024635" cy="1091411"/>
              <a:chOff x="5364088" y="5217909"/>
              <a:chExt cx="3024635" cy="1091411"/>
            </a:xfrm>
          </p:grpSpPr>
          <p:sp>
            <p:nvSpPr>
              <p:cNvPr id="111" name="Rectangle 110"/>
              <p:cNvSpPr/>
              <p:nvPr/>
            </p:nvSpPr>
            <p:spPr>
              <a:xfrm>
                <a:off x="5508104" y="5445224"/>
                <a:ext cx="1440160" cy="86409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5364088" y="5301208"/>
                <a:ext cx="1440160" cy="86409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2" name="TextBox 131"/>
              <p:cNvSpPr txBox="1"/>
              <p:nvPr/>
            </p:nvSpPr>
            <p:spPr>
              <a:xfrm>
                <a:off x="5442229" y="5303530"/>
                <a:ext cx="128387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Nested</a:t>
                </a:r>
              </a:p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Page Table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(per VM)</a:t>
                </a:r>
                <a:endParaRPr lang="ko-KR" altLang="en-US" sz="1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47" name="Right Arrow 146"/>
              <p:cNvSpPr/>
              <p:nvPr/>
            </p:nvSpPr>
            <p:spPr>
              <a:xfrm>
                <a:off x="7020272" y="5659286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0" name="TextBox 149"/>
              <p:cNvSpPr txBox="1"/>
              <p:nvPr/>
            </p:nvSpPr>
            <p:spPr>
              <a:xfrm>
                <a:off x="6948264" y="5217909"/>
                <a:ext cx="144045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System Physical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</p:grpSp>
        <p:grpSp>
          <p:nvGrpSpPr>
            <p:cNvPr id="151" name="Group 150"/>
            <p:cNvGrpSpPr/>
            <p:nvPr/>
          </p:nvGrpSpPr>
          <p:grpSpPr>
            <a:xfrm>
              <a:off x="827584" y="1403775"/>
              <a:ext cx="4545274" cy="1099284"/>
              <a:chOff x="2042950" y="3573016"/>
              <a:chExt cx="4545274" cy="1099284"/>
            </a:xfrm>
          </p:grpSpPr>
          <p:sp>
            <p:nvSpPr>
              <p:cNvPr id="152" name="Rectangle 151"/>
              <p:cNvSpPr/>
              <p:nvPr/>
            </p:nvSpPr>
            <p:spPr>
              <a:xfrm>
                <a:off x="3705267" y="3808204"/>
                <a:ext cx="1440160" cy="864096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3" name="Rectangle 152"/>
              <p:cNvSpPr/>
              <p:nvPr/>
            </p:nvSpPr>
            <p:spPr>
              <a:xfrm>
                <a:off x="3561251" y="3664188"/>
                <a:ext cx="1440160" cy="864096"/>
              </a:xfrm>
              <a:prstGeom prst="rect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4" name="TextBox 153"/>
              <p:cNvSpPr txBox="1"/>
              <p:nvPr/>
            </p:nvSpPr>
            <p:spPr>
              <a:xfrm>
                <a:off x="3639392" y="3666510"/>
                <a:ext cx="1283878" cy="86177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</a:t>
                </a:r>
              </a:p>
              <a:p>
                <a:pPr algn="ctr"/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Page Table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(per process)</a:t>
                </a:r>
                <a:endParaRPr lang="ko-KR" altLang="en-US" sz="14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55" name="Right Arrow 154"/>
              <p:cNvSpPr/>
              <p:nvPr/>
            </p:nvSpPr>
            <p:spPr>
              <a:xfrm>
                <a:off x="5292080" y="4024228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6" name="Right Arrow 155"/>
              <p:cNvSpPr/>
              <p:nvPr/>
            </p:nvSpPr>
            <p:spPr>
              <a:xfrm>
                <a:off x="2114958" y="4018007"/>
                <a:ext cx="1296144" cy="288032"/>
              </a:xfrm>
              <a:prstGeom prst="rightArrow">
                <a:avLst>
                  <a:gd name="adj1" fmla="val 50000"/>
                  <a:gd name="adj2" fmla="val 62958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2042950" y="3573016"/>
                <a:ext cx="120257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Virtual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5256655" y="3592180"/>
                <a:ext cx="1322799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Physical</a:t>
                </a:r>
              </a:p>
              <a:p>
                <a:pPr algn="ctr"/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Address</a:t>
                </a:r>
              </a:p>
            </p:txBody>
          </p:sp>
        </p:grpSp>
      </p:grpSp>
      <p:sp>
        <p:nvSpPr>
          <p:cNvPr id="4" name="Curved Up Arrow 3"/>
          <p:cNvSpPr/>
          <p:nvPr/>
        </p:nvSpPr>
        <p:spPr>
          <a:xfrm>
            <a:off x="1511660" y="2084353"/>
            <a:ext cx="6408558" cy="1119622"/>
          </a:xfrm>
          <a:prstGeom prst="curvedUpArrow">
            <a:avLst>
              <a:gd name="adj1" fmla="val 25000"/>
              <a:gd name="adj2" fmla="val 48386"/>
              <a:gd name="adj3" fmla="val 21797"/>
            </a:avLst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60" name="Rectangle 159"/>
          <p:cNvSpPr/>
          <p:nvPr/>
        </p:nvSpPr>
        <p:spPr>
          <a:xfrm>
            <a:off x="2424319" y="1290899"/>
            <a:ext cx="4583405" cy="1353265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2" name="Rectangle 161"/>
          <p:cNvSpPr/>
          <p:nvPr/>
        </p:nvSpPr>
        <p:spPr>
          <a:xfrm>
            <a:off x="3176845" y="1574794"/>
            <a:ext cx="3204267" cy="86409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Inverted shadow page table</a:t>
            </a:r>
            <a:endParaRPr lang="ko-KR" altLang="en-US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-11345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Text Box 51"/>
          <p:cNvSpPr txBox="1">
            <a:spLocks noChangeArrowheads="1"/>
          </p:cNvSpPr>
          <p:nvPr/>
        </p:nvSpPr>
        <p:spPr bwMode="auto">
          <a:xfrm>
            <a:off x="577904" y="3021060"/>
            <a:ext cx="7875875" cy="1200329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/>
            <a:endParaRPr lang="en-US" altLang="ko-KR" sz="12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Whenever guest page table entries change, </a:t>
            </a:r>
          </a:p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the inverted shadow page table must be updated</a:t>
            </a:r>
          </a:p>
          <a:p>
            <a:pPr algn="ctr"/>
            <a:endParaRPr lang="ko-KR" altLang="en-US" sz="1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36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Inverted Shadow Page Table</a:t>
            </a:r>
            <a:endParaRPr lang="ko-KR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39451" y="1927662"/>
            <a:ext cx="2062320" cy="720175"/>
          </a:xfrm>
          <a:prstGeom prst="rect">
            <a:avLst/>
          </a:prstGeom>
          <a:solidFill>
            <a:schemeClr val="bg1"/>
          </a:solidFill>
          <a:ln w="3175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tIns="9144" rIns="45720" bIns="9144" rtlCol="0" anchor="ctr"/>
          <a:lstStyle/>
          <a:p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1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2: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en-US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3: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update_page_table_entries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()</a:t>
            </a:r>
            <a:endParaRPr lang="en-US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4: ...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06515" y="1974958"/>
            <a:ext cx="2295256" cy="164173"/>
            <a:chOff x="251590" y="1928031"/>
            <a:chExt cx="2295256" cy="164173"/>
          </a:xfrm>
        </p:grpSpPr>
        <p:sp>
          <p:nvSpPr>
            <p:cNvPr id="10" name="Right Arrow 9"/>
            <p:cNvSpPr/>
            <p:nvPr/>
          </p:nvSpPr>
          <p:spPr>
            <a:xfrm>
              <a:off x="251590" y="1928031"/>
              <a:ext cx="307240" cy="153620"/>
            </a:xfrm>
            <a:prstGeom prst="rightArrow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6311" y="1937231"/>
              <a:ext cx="2060535" cy="154973"/>
            </a:xfrm>
            <a:prstGeom prst="rect">
              <a:avLst/>
            </a:prstGeom>
            <a:solidFill>
              <a:srgbClr val="0070C0">
                <a:alpha val="30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701570" y="3460663"/>
            <a:ext cx="762854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0617" y="4483165"/>
            <a:ext cx="2052000" cy="1220949"/>
          </a:xfrm>
          <a:prstGeom prst="rect">
            <a:avLst/>
          </a:prstGeom>
          <a:solidFill>
            <a:schemeClr val="bg1"/>
          </a:solidFill>
          <a:ln w="3175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tIns="9144" rIns="45720" bIns="9144" rtlCol="0" anchor="ctr"/>
          <a:lstStyle/>
          <a:p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1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static </a:t>
            </a:r>
            <a:r>
              <a:rPr lang="en-US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sh_page_fault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(...)</a:t>
            </a:r>
            <a:endParaRPr lang="en-US" altLang="ko-KR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3:      ...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4: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altLang="ko-KR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sh_update_page_tables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()</a:t>
            </a:r>
            <a:endParaRPr lang="en-US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5:      ...</a:t>
            </a:r>
          </a:p>
          <a:p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6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    return 0;</a:t>
            </a:r>
            <a:endParaRPr lang="en-US" altLang="ko-KR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7: }</a:t>
            </a:r>
            <a:endParaRPr lang="en-US" altLang="ko-KR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01570" y="1182524"/>
            <a:ext cx="9204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Guest OS</a:t>
            </a:r>
            <a:endParaRPr lang="ko-KR" altLang="en-US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656565" y="3839475"/>
            <a:ext cx="102784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Hypervisor</a:t>
            </a:r>
            <a:endParaRPr lang="ko-KR" altLang="en-US" sz="11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7455" y="4518249"/>
            <a:ext cx="2315163" cy="187321"/>
            <a:chOff x="270640" y="1868930"/>
            <a:chExt cx="2315163" cy="187321"/>
          </a:xfrm>
        </p:grpSpPr>
        <p:sp>
          <p:nvSpPr>
            <p:cNvPr id="15" name="Right Arrow 14"/>
            <p:cNvSpPr/>
            <p:nvPr/>
          </p:nvSpPr>
          <p:spPr>
            <a:xfrm>
              <a:off x="270640" y="1883581"/>
              <a:ext cx="307240" cy="153620"/>
            </a:xfrm>
            <a:prstGeom prst="rightArrow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6861" y="1868930"/>
              <a:ext cx="2058942" cy="187321"/>
            </a:xfrm>
            <a:prstGeom prst="rect">
              <a:avLst/>
            </a:prstGeom>
            <a:solidFill>
              <a:srgbClr val="00B050">
                <a:alpha val="30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20" name="Down Arrow 19"/>
          <p:cNvSpPr/>
          <p:nvPr/>
        </p:nvSpPr>
        <p:spPr>
          <a:xfrm>
            <a:off x="3354045" y="3087367"/>
            <a:ext cx="735149" cy="957385"/>
          </a:xfrm>
          <a:prstGeom prst="downArrow">
            <a:avLst/>
          </a:prstGeom>
          <a:solidFill>
            <a:srgbClr val="FF0000">
              <a:alpha val="75000"/>
            </a:srgb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048082" y="3200594"/>
            <a:ext cx="19015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Intercepts on page table 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edits, CR3 changes</a:t>
            </a:r>
            <a:endParaRPr lang="en-US" altLang="ko-KR" sz="12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37582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L1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046737" y="1481658"/>
            <a:ext cx="670836" cy="231436"/>
          </a:xfrm>
          <a:prstGeom prst="rect">
            <a:avLst/>
          </a:prstGeom>
          <a:solidFill>
            <a:schemeClr val="accent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offse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t</a:t>
            </a:r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0491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L2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03400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L3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363096" y="1481658"/>
            <a:ext cx="670836" cy="231923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L4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875281" y="1481528"/>
            <a:ext cx="503239" cy="23192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2" name="Group 115"/>
          <p:cNvGrpSpPr/>
          <p:nvPr/>
        </p:nvGrpSpPr>
        <p:grpSpPr>
          <a:xfrm>
            <a:off x="3572435" y="1984159"/>
            <a:ext cx="419640" cy="773078"/>
            <a:chOff x="2123177" y="3717032"/>
            <a:chExt cx="720631" cy="1440160"/>
          </a:xfrm>
        </p:grpSpPr>
        <p:sp>
          <p:nvSpPr>
            <p:cNvPr id="197" name="Rectangle 196"/>
            <p:cNvSpPr/>
            <p:nvPr/>
          </p:nvSpPr>
          <p:spPr>
            <a:xfrm>
              <a:off x="2123177" y="400573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123729" y="4293096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123177" y="4581794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123729" y="486916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123177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3" name="Group 114"/>
          <p:cNvGrpSpPr/>
          <p:nvPr/>
        </p:nvGrpSpPr>
        <p:grpSpPr>
          <a:xfrm>
            <a:off x="4285277" y="1984159"/>
            <a:ext cx="419640" cy="772720"/>
            <a:chOff x="3347313" y="3717032"/>
            <a:chExt cx="720631" cy="1439494"/>
          </a:xfrm>
        </p:grpSpPr>
        <p:sp>
          <p:nvSpPr>
            <p:cNvPr id="190" name="Rectangle 189"/>
            <p:cNvSpPr/>
            <p:nvPr/>
          </p:nvSpPr>
          <p:spPr>
            <a:xfrm>
              <a:off x="3347313" y="4005064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3347865" y="429243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3347313" y="4581128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347865" y="486849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3347865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5" name="Group 113"/>
          <p:cNvGrpSpPr/>
          <p:nvPr/>
        </p:nvGrpSpPr>
        <p:grpSpPr>
          <a:xfrm>
            <a:off x="4998119" y="1984159"/>
            <a:ext cx="419640" cy="772720"/>
            <a:chOff x="4499441" y="3717032"/>
            <a:chExt cx="720631" cy="1439494"/>
          </a:xfrm>
        </p:grpSpPr>
        <p:sp>
          <p:nvSpPr>
            <p:cNvPr id="145" name="Rectangle 144"/>
            <p:cNvSpPr/>
            <p:nvPr/>
          </p:nvSpPr>
          <p:spPr>
            <a:xfrm>
              <a:off x="4499441" y="400506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4499993" y="4292430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499441" y="4581128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499993" y="486849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499993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16" name="Elbow Connector 115"/>
          <p:cNvCxnSpPr>
            <a:endCxn id="199" idx="1"/>
          </p:cNvCxnSpPr>
          <p:nvPr/>
        </p:nvCxnSpPr>
        <p:spPr>
          <a:xfrm rot="16200000" flipH="1">
            <a:off x="3107717" y="2060953"/>
            <a:ext cx="812577" cy="11685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199" idx="3"/>
          </p:cNvCxnSpPr>
          <p:nvPr/>
        </p:nvCxnSpPr>
        <p:spPr>
          <a:xfrm>
            <a:off x="3991753" y="2525670"/>
            <a:ext cx="293845" cy="23156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endCxn id="190" idx="1"/>
          </p:cNvCxnSpPr>
          <p:nvPr/>
        </p:nvCxnSpPr>
        <p:spPr>
          <a:xfrm rot="16200000" flipH="1">
            <a:off x="3960726" y="1891531"/>
            <a:ext cx="502501" cy="14660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endCxn id="146" idx="1"/>
          </p:cNvCxnSpPr>
          <p:nvPr/>
        </p:nvCxnSpPr>
        <p:spPr>
          <a:xfrm rot="16200000" flipH="1">
            <a:off x="4611455" y="1983354"/>
            <a:ext cx="657247" cy="11672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Rectangle 139"/>
          <p:cNvSpPr/>
          <p:nvPr/>
        </p:nvSpPr>
        <p:spPr>
          <a:xfrm>
            <a:off x="5710961" y="2138772"/>
            <a:ext cx="419319" cy="15461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1" name="Rectangle 140"/>
          <p:cNvSpPr/>
          <p:nvPr/>
        </p:nvSpPr>
        <p:spPr>
          <a:xfrm>
            <a:off x="5711282" y="2293030"/>
            <a:ext cx="419319" cy="15461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2" name="Rectangle 141"/>
          <p:cNvSpPr/>
          <p:nvPr/>
        </p:nvSpPr>
        <p:spPr>
          <a:xfrm>
            <a:off x="5710961" y="2448003"/>
            <a:ext cx="419319" cy="15461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5711282" y="2602261"/>
            <a:ext cx="419319" cy="15461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21" name="Elbow Connector 120"/>
          <p:cNvCxnSpPr>
            <a:endCxn id="144" idx="1"/>
          </p:cNvCxnSpPr>
          <p:nvPr/>
        </p:nvCxnSpPr>
        <p:spPr>
          <a:xfrm rot="16200000" flipH="1">
            <a:off x="5432266" y="1780787"/>
            <a:ext cx="348373" cy="20966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412736" y="2370340"/>
            <a:ext cx="136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540781" y="2370697"/>
            <a:ext cx="0" cy="3884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5538531" y="2752606"/>
            <a:ext cx="188673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770337" y="2209901"/>
            <a:ext cx="0" cy="5410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765313" y="2747975"/>
            <a:ext cx="232806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694449" y="2216220"/>
            <a:ext cx="8385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298328" y="2044960"/>
            <a:ext cx="0" cy="75600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6298328" y="2790673"/>
            <a:ext cx="419319" cy="95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130610" y="2061466"/>
            <a:ext cx="1677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endCxn id="137" idx="1"/>
          </p:cNvCxnSpPr>
          <p:nvPr/>
        </p:nvCxnSpPr>
        <p:spPr>
          <a:xfrm rot="16200000" flipH="1">
            <a:off x="6120907" y="1961873"/>
            <a:ext cx="851499" cy="34198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6717647" y="2172568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6717968" y="2326825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717968" y="2636056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717968" y="2017952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2188897" y="2879609"/>
            <a:ext cx="8963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Guest CR3</a:t>
            </a:r>
          </a:p>
        </p:txBody>
      </p:sp>
      <p:cxnSp>
        <p:nvCxnSpPr>
          <p:cNvPr id="134" name="Straight Connector 133"/>
          <p:cNvCxnSpPr/>
          <p:nvPr/>
        </p:nvCxnSpPr>
        <p:spPr>
          <a:xfrm flipV="1">
            <a:off x="3180520" y="2780306"/>
            <a:ext cx="391915" cy="228472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/>
          <p:cNvSpPr/>
          <p:nvPr/>
        </p:nvSpPr>
        <p:spPr>
          <a:xfrm>
            <a:off x="3860738" y="1186008"/>
            <a:ext cx="18524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Guest virtual address</a:t>
            </a:r>
            <a:endParaRPr lang="ko-KR" altLang="en-US" sz="1400" dirty="0"/>
          </a:p>
        </p:txBody>
      </p:sp>
      <p:sp>
        <p:nvSpPr>
          <p:cNvPr id="203" name="Rectangle 202"/>
          <p:cNvSpPr/>
          <p:nvPr/>
        </p:nvSpPr>
        <p:spPr>
          <a:xfrm>
            <a:off x="6717966" y="2483895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717647" y="2481306"/>
            <a:ext cx="419319" cy="154616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299212" y="2204339"/>
            <a:ext cx="0" cy="450000"/>
          </a:xfrm>
          <a:prstGeom prst="line">
            <a:avLst/>
          </a:prstGeom>
          <a:ln w="28575">
            <a:solidFill>
              <a:srgbClr val="E32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6295843" y="2642630"/>
            <a:ext cx="419319" cy="95"/>
          </a:xfrm>
          <a:prstGeom prst="line">
            <a:avLst/>
          </a:prstGeom>
          <a:ln w="28575">
            <a:solidFill>
              <a:srgbClr val="E3294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6147175" y="2213865"/>
            <a:ext cx="167718" cy="0"/>
          </a:xfrm>
          <a:prstGeom prst="line">
            <a:avLst/>
          </a:prstGeom>
          <a:ln w="28575">
            <a:solidFill>
              <a:srgbClr val="E32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Elbow Connector 206"/>
          <p:cNvCxnSpPr>
            <a:stCxn id="105" idx="2"/>
          </p:cNvCxnSpPr>
          <p:nvPr/>
        </p:nvCxnSpPr>
        <p:spPr>
          <a:xfrm rot="16200000" flipH="1">
            <a:off x="6209340" y="1885909"/>
            <a:ext cx="687613" cy="341982"/>
          </a:xfrm>
          <a:prstGeom prst="bentConnector3">
            <a:avLst>
              <a:gd name="adj1" fmla="val 99868"/>
            </a:avLst>
          </a:prstGeom>
          <a:ln w="28575">
            <a:solidFill>
              <a:srgbClr val="E329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 207"/>
          <p:cNvSpPr/>
          <p:nvPr/>
        </p:nvSpPr>
        <p:spPr>
          <a:xfrm>
            <a:off x="6718048" y="2322220"/>
            <a:ext cx="419319" cy="154616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10" name="Group 209"/>
          <p:cNvGrpSpPr/>
          <p:nvPr/>
        </p:nvGrpSpPr>
        <p:grpSpPr>
          <a:xfrm>
            <a:off x="3412872" y="3789040"/>
            <a:ext cx="1852495" cy="850266"/>
            <a:chOff x="1359283" y="3850000"/>
            <a:chExt cx="2652696" cy="1217546"/>
          </a:xfrm>
        </p:grpSpPr>
        <p:sp>
          <p:nvSpPr>
            <p:cNvPr id="242" name="Rectangle 241"/>
            <p:cNvSpPr/>
            <p:nvPr/>
          </p:nvSpPr>
          <p:spPr>
            <a:xfrm>
              <a:off x="1403648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691680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979711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267744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55776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843807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131840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419872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707903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1" name="Left Bracket 250"/>
            <p:cNvSpPr/>
            <p:nvPr/>
          </p:nvSpPr>
          <p:spPr>
            <a:xfrm rot="16200000">
              <a:off x="2159648" y="3859632"/>
              <a:ext cx="216000" cy="1728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2" name="Left Bracket 251"/>
            <p:cNvSpPr/>
            <p:nvPr/>
          </p:nvSpPr>
          <p:spPr>
            <a:xfrm rot="16200000">
              <a:off x="3458466" y="4303656"/>
              <a:ext cx="216000" cy="846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147997" y="4666497"/>
              <a:ext cx="848117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Offset</a:t>
              </a:r>
              <a:endParaRPr lang="ko-KR" altLang="en-US" sz="1200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1793818" y="4670895"/>
              <a:ext cx="663839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VPN</a:t>
              </a:r>
              <a:endParaRPr lang="ko-KR" altLang="en-US" sz="1200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359283" y="3850000"/>
              <a:ext cx="2652696" cy="4407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</a:t>
              </a:r>
              <a:endParaRPr lang="ko-KR" altLang="en-US" sz="1400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509546" y="4333994"/>
            <a:ext cx="1537729" cy="1237497"/>
            <a:chOff x="2940075" y="2953099"/>
            <a:chExt cx="2201965" cy="1772045"/>
          </a:xfrm>
        </p:grpSpPr>
        <p:grpSp>
          <p:nvGrpSpPr>
            <p:cNvPr id="231" name="Group 230"/>
            <p:cNvGrpSpPr/>
            <p:nvPr/>
          </p:nvGrpSpPr>
          <p:grpSpPr>
            <a:xfrm>
              <a:off x="3635896" y="3572399"/>
              <a:ext cx="936104" cy="1152745"/>
              <a:chOff x="3779912" y="5228583"/>
              <a:chExt cx="936104" cy="1152745"/>
            </a:xfrm>
          </p:grpSpPr>
          <p:sp>
            <p:nvSpPr>
              <p:cNvPr id="233" name="Rectangle 232"/>
              <p:cNvSpPr/>
              <p:nvPr/>
            </p:nvSpPr>
            <p:spPr>
              <a:xfrm>
                <a:off x="3995385" y="522986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3995937" y="5517232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3995385" y="58059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3995937" y="609329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779913" y="5228583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3779912" y="5517232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779912" y="5805264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779912" y="6093296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2940075" y="2953099"/>
              <a:ext cx="2201965" cy="6390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Inverted Page Table</a:t>
              </a:r>
            </a:p>
            <a:p>
              <a:pPr algn="ctr"/>
              <a:r>
                <a:rPr lang="en-US" altLang="ko-KR" sz="105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(per system)</a:t>
              </a:r>
              <a:endParaRPr lang="ko-KR" altLang="en-US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12" name="Elbow Connector 211"/>
          <p:cNvCxnSpPr>
            <a:stCxn id="221" idx="2"/>
            <a:endCxn id="222" idx="2"/>
          </p:cNvCxnSpPr>
          <p:nvPr/>
        </p:nvCxnSpPr>
        <p:spPr>
          <a:xfrm rot="16200000" flipH="1">
            <a:off x="3530689" y="5380431"/>
            <a:ext cx="322246" cy="647368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254" idx="2"/>
            <a:endCxn id="219" idx="0"/>
          </p:cNvCxnSpPr>
          <p:nvPr/>
        </p:nvCxnSpPr>
        <p:spPr>
          <a:xfrm flipH="1">
            <a:off x="3910299" y="4639306"/>
            <a:ext cx="37822" cy="338538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7575819" y="434905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8330115" y="436110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7215462" y="4018959"/>
            <a:ext cx="1406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Physical frames</a:t>
            </a:r>
            <a:endParaRPr lang="ko-KR" altLang="en-US" sz="1400" dirty="0"/>
          </a:p>
        </p:txBody>
      </p:sp>
      <p:sp>
        <p:nvSpPr>
          <p:cNvPr id="217" name="Rectangle 216"/>
          <p:cNvSpPr/>
          <p:nvPr/>
        </p:nvSpPr>
        <p:spPr>
          <a:xfrm>
            <a:off x="7579075" y="5167765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110976" y="4976802"/>
            <a:ext cx="552581" cy="201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3654175" y="4977844"/>
            <a:ext cx="512247" cy="201600"/>
          </a:xfrm>
          <a:prstGeom prst="rect">
            <a:avLst/>
          </a:prstGeom>
          <a:solidFill>
            <a:schemeClr val="accent3"/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latin typeface="Tahoma" pitchFamily="34" charset="0"/>
                <a:cs typeface="Tahoma" pitchFamily="34" charset="0"/>
              </a:rPr>
              <a:t>VPN</a:t>
            </a:r>
            <a:endParaRPr lang="ko-KR" alt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0" name="Left Bracket 219"/>
          <p:cNvSpPr/>
          <p:nvPr/>
        </p:nvSpPr>
        <p:spPr>
          <a:xfrm rot="16200000">
            <a:off x="3300450" y="4477270"/>
            <a:ext cx="173171" cy="1551202"/>
          </a:xfrm>
          <a:prstGeom prst="leftBracket">
            <a:avLst>
              <a:gd name="adj" fmla="val 56257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Rectangle 220"/>
          <p:cNvSpPr/>
          <p:nvPr/>
        </p:nvSpPr>
        <p:spPr>
          <a:xfrm>
            <a:off x="2907200" y="5235215"/>
            <a:ext cx="92185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Hash Key</a:t>
            </a:r>
            <a:endParaRPr lang="ko-KR" altLang="en-US" sz="1400" dirty="0"/>
          </a:p>
        </p:txBody>
      </p:sp>
      <p:sp>
        <p:nvSpPr>
          <p:cNvPr id="222" name="Oval 221"/>
          <p:cNvSpPr/>
          <p:nvPr/>
        </p:nvSpPr>
        <p:spPr>
          <a:xfrm>
            <a:off x="4015496" y="5596281"/>
            <a:ext cx="1181196" cy="537913"/>
          </a:xfrm>
          <a:prstGeom prst="ellipse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Hash()</a:t>
            </a:r>
          </a:p>
        </p:txBody>
      </p:sp>
      <p:cxnSp>
        <p:nvCxnSpPr>
          <p:cNvPr id="223" name="Elbow Connector 222"/>
          <p:cNvCxnSpPr>
            <a:stCxn id="222" idx="6"/>
            <a:endCxn id="239" idx="1"/>
          </p:cNvCxnSpPr>
          <p:nvPr/>
        </p:nvCxnSpPr>
        <p:spPr>
          <a:xfrm flipV="1">
            <a:off x="5196692" y="5269773"/>
            <a:ext cx="798776" cy="595465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7575819" y="5469854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7575819" y="4585856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28" name="Straight Arrow Connector 227"/>
          <p:cNvCxnSpPr>
            <a:stCxn id="235" idx="3"/>
            <a:endCxn id="217" idx="1"/>
          </p:cNvCxnSpPr>
          <p:nvPr/>
        </p:nvCxnSpPr>
        <p:spPr>
          <a:xfrm>
            <a:off x="6648805" y="5270238"/>
            <a:ext cx="930270" cy="48370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2611434" y="4977844"/>
            <a:ext cx="502863" cy="2011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VM-ID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55" name="Straight Arrow Connector 254"/>
          <p:cNvCxnSpPr>
            <a:stCxn id="235" idx="3"/>
            <a:endCxn id="224" idx="1"/>
          </p:cNvCxnSpPr>
          <p:nvPr/>
        </p:nvCxnSpPr>
        <p:spPr>
          <a:xfrm>
            <a:off x="6648805" y="5270238"/>
            <a:ext cx="927014" cy="350459"/>
          </a:xfrm>
          <a:prstGeom prst="straightConnector1">
            <a:avLst/>
          </a:prstGeom>
          <a:ln w="28575">
            <a:solidFill>
              <a:srgbClr val="E32948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Rectangle 255"/>
          <p:cNvSpPr/>
          <p:nvPr/>
        </p:nvSpPr>
        <p:spPr>
          <a:xfrm>
            <a:off x="7577810" y="5162065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7577810" y="5463750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5709825" y="1982490"/>
            <a:ext cx="419319" cy="15461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4" name="Rectangle 143"/>
          <p:cNvSpPr/>
          <p:nvPr/>
        </p:nvSpPr>
        <p:spPr>
          <a:xfrm>
            <a:off x="5711282" y="1982495"/>
            <a:ext cx="419319" cy="15461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48" name="Rectangle 147"/>
          <p:cNvSpPr/>
          <p:nvPr/>
        </p:nvSpPr>
        <p:spPr>
          <a:xfrm>
            <a:off x="5711414" y="2138144"/>
            <a:ext cx="419319" cy="154616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49" name="Elbow Connector 148"/>
          <p:cNvCxnSpPr/>
          <p:nvPr/>
        </p:nvCxnSpPr>
        <p:spPr>
          <a:xfrm rot="16200000" flipH="1">
            <a:off x="5350266" y="1864936"/>
            <a:ext cx="512373" cy="209661"/>
          </a:xfrm>
          <a:prstGeom prst="bentConnector3">
            <a:avLst>
              <a:gd name="adj1" fmla="val 100193"/>
            </a:avLst>
          </a:prstGeom>
          <a:ln w="28575">
            <a:solidFill>
              <a:srgbClr val="E329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798896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1.11111E-6 L -2.77778E-6 0.04445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3.7037E-6 L -1.66667E-6 0.07037 " pathEditMode="relative" rAng="0" ptsTypes="AA">
                                      <p:cBhvr>
                                        <p:cTn id="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0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20" grpId="0" animBg="1"/>
      <p:bldP spid="102" grpId="0" animBg="1"/>
      <p:bldP spid="137" grpId="0" animBg="1"/>
      <p:bldP spid="208" grpId="0" animBg="1"/>
      <p:bldP spid="217" grpId="0" animBg="1"/>
      <p:bldP spid="257" grpId="0" animBg="1"/>
      <p:bldP spid="144" grpId="0" animBg="1"/>
      <p:bldP spid="1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Inverted Shadow Page Table</a:t>
            </a:r>
            <a:endParaRPr lang="ko-KR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439451" y="1763815"/>
            <a:ext cx="2062320" cy="1035153"/>
          </a:xfrm>
          <a:prstGeom prst="rect">
            <a:avLst/>
          </a:prstGeom>
          <a:solidFill>
            <a:schemeClr val="bg1"/>
          </a:solidFill>
          <a:ln w="3175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tIns="9144" rIns="45720" bIns="9144" rtlCol="0" anchor="ctr"/>
          <a:lstStyle/>
          <a:p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1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2: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...</a:t>
            </a:r>
            <a:endParaRPr lang="en-US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3: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update_page_table_entries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()</a:t>
            </a:r>
            <a:endParaRPr lang="en-US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4: ...</a:t>
            </a:r>
            <a:endParaRPr lang="en-US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206515" y="1974958"/>
            <a:ext cx="2295256" cy="164173"/>
            <a:chOff x="251590" y="1928031"/>
            <a:chExt cx="2295256" cy="164173"/>
          </a:xfrm>
        </p:grpSpPr>
        <p:sp>
          <p:nvSpPr>
            <p:cNvPr id="10" name="Right Arrow 9"/>
            <p:cNvSpPr/>
            <p:nvPr/>
          </p:nvSpPr>
          <p:spPr>
            <a:xfrm>
              <a:off x="251590" y="1928031"/>
              <a:ext cx="307240" cy="153620"/>
            </a:xfrm>
            <a:prstGeom prst="rightArrow">
              <a:avLst/>
            </a:prstGeom>
            <a:solidFill>
              <a:srgbClr val="0070C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86311" y="1937231"/>
              <a:ext cx="2060535" cy="154973"/>
            </a:xfrm>
            <a:prstGeom prst="rect">
              <a:avLst/>
            </a:prstGeom>
            <a:solidFill>
              <a:srgbClr val="0070C0">
                <a:alpha val="30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cxnSp>
        <p:nvCxnSpPr>
          <p:cNvPr id="12" name="Straight Connector 11"/>
          <p:cNvCxnSpPr/>
          <p:nvPr/>
        </p:nvCxnSpPr>
        <p:spPr>
          <a:xfrm>
            <a:off x="701570" y="3460663"/>
            <a:ext cx="7628544" cy="0"/>
          </a:xfrm>
          <a:prstGeom prst="line">
            <a:avLst/>
          </a:prstGeom>
          <a:ln w="38100">
            <a:solidFill>
              <a:schemeClr val="tx1"/>
            </a:solidFill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360617" y="4483165"/>
            <a:ext cx="2052000" cy="1220949"/>
          </a:xfrm>
          <a:prstGeom prst="rect">
            <a:avLst/>
          </a:prstGeom>
          <a:solidFill>
            <a:schemeClr val="bg1"/>
          </a:solidFill>
          <a:ln w="3175"/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45720" tIns="9144" rIns="45720" bIns="9144" rtlCol="0" anchor="ctr"/>
          <a:lstStyle/>
          <a:p>
            <a:r>
              <a:rPr lang="en-US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1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static </a:t>
            </a:r>
            <a:r>
              <a:rPr lang="en-US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int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sh_page_fault</a:t>
            </a:r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(...)</a:t>
            </a:r>
            <a:endParaRPr lang="en-US" altLang="ko-KR" sz="105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2</a:t>
            </a:r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: 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{</a:t>
            </a: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3:      ...</a:t>
            </a:r>
            <a:endParaRPr lang="en-US" altLang="ko-KR" sz="1000" dirty="0">
              <a:solidFill>
                <a:schemeClr val="bg1">
                  <a:lumMod val="5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4: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     </a:t>
            </a:r>
            <a:r>
              <a:rPr lang="en-US" altLang="ko-KR" sz="105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sh_update_page_tables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()</a:t>
            </a:r>
            <a:endParaRPr lang="en-US" sz="1050" b="1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5:      ...</a:t>
            </a:r>
          </a:p>
          <a:p>
            <a:r>
              <a:rPr lang="en-US" altLang="ko-KR" sz="1050" dirty="0">
                <a:latin typeface="Tahoma" pitchFamily="34" charset="0"/>
                <a:ea typeface="Tahoma" pitchFamily="34" charset="0"/>
                <a:cs typeface="Tahoma" pitchFamily="34" charset="0"/>
              </a:rPr>
              <a:t> 6</a:t>
            </a:r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     return 0;</a:t>
            </a:r>
            <a:endParaRPr lang="en-US" altLang="ko-KR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05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7: }</a:t>
            </a:r>
            <a:endParaRPr lang="en-US" altLang="ko-KR" sz="105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701570" y="1182524"/>
            <a:ext cx="1406154" cy="446276"/>
          </a:xfrm>
          <a:prstGeom prst="rect">
            <a:avLst/>
          </a:prstGeom>
          <a:noFill/>
          <a:ln>
            <a:solidFill>
              <a:schemeClr val="accent5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Guest page tables</a:t>
            </a:r>
          </a:p>
          <a:p>
            <a:pPr algn="ctr"/>
            <a:r>
              <a:rPr lang="en-US" altLang="ko-KR" sz="1050" dirty="0" smtClean="0">
                <a:solidFill>
                  <a:schemeClr val="accent5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guest OS</a:t>
            </a:r>
            <a:endParaRPr lang="ko-KR" altLang="en-US" sz="1050" dirty="0">
              <a:solidFill>
                <a:schemeClr val="accent5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457495" y="3839475"/>
            <a:ext cx="1778051" cy="49244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solidFill>
                  <a:srgbClr val="11930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Shadow page tables</a:t>
            </a:r>
          </a:p>
          <a:p>
            <a:pPr algn="ctr"/>
            <a:r>
              <a:rPr lang="en-US" altLang="ko-KR" sz="1100" dirty="0" smtClean="0">
                <a:solidFill>
                  <a:srgbClr val="119307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by hypervisor</a:t>
            </a:r>
            <a:endParaRPr lang="ko-KR" altLang="en-US" sz="1100" dirty="0">
              <a:solidFill>
                <a:srgbClr val="119307"/>
              </a:solidFill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97455" y="4518249"/>
            <a:ext cx="2315163" cy="187321"/>
            <a:chOff x="270640" y="1868930"/>
            <a:chExt cx="2315163" cy="187321"/>
          </a:xfrm>
        </p:grpSpPr>
        <p:sp>
          <p:nvSpPr>
            <p:cNvPr id="15" name="Right Arrow 14"/>
            <p:cNvSpPr/>
            <p:nvPr/>
          </p:nvSpPr>
          <p:spPr>
            <a:xfrm>
              <a:off x="270640" y="1883581"/>
              <a:ext cx="307240" cy="153620"/>
            </a:xfrm>
            <a:prstGeom prst="rightArrow">
              <a:avLst/>
            </a:prstGeom>
            <a:solidFill>
              <a:srgbClr val="00B050"/>
            </a:solidFill>
            <a:ln w="31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26861" y="1868930"/>
              <a:ext cx="2058942" cy="187321"/>
            </a:xfrm>
            <a:prstGeom prst="rect">
              <a:avLst/>
            </a:prstGeom>
            <a:solidFill>
              <a:srgbClr val="00B050">
                <a:alpha val="30000"/>
              </a:srgbClr>
            </a:solidFill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1400" dirty="0" smtClean="0">
                <a:latin typeface="+mj-lt"/>
                <a:cs typeface="Arial" pitchFamily="34" charset="0"/>
              </a:endParaRPr>
            </a:p>
          </p:txBody>
        </p:sp>
      </p:grpSp>
      <p:sp>
        <p:nvSpPr>
          <p:cNvPr id="20" name="Down Arrow 19"/>
          <p:cNvSpPr/>
          <p:nvPr/>
        </p:nvSpPr>
        <p:spPr>
          <a:xfrm>
            <a:off x="3354045" y="3087367"/>
            <a:ext cx="735149" cy="957385"/>
          </a:xfrm>
          <a:prstGeom prst="downArrow">
            <a:avLst/>
          </a:prstGeom>
          <a:solidFill>
            <a:srgbClr val="FF0000">
              <a:alpha val="75000"/>
            </a:srgbClr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4048082" y="3200594"/>
            <a:ext cx="1901546" cy="461665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Intercepts on page table </a:t>
            </a:r>
          </a:p>
          <a:p>
            <a:r>
              <a:rPr lang="en-US" altLang="ko-KR" sz="1200" dirty="0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edits, CR3 changes</a:t>
            </a:r>
            <a:endParaRPr lang="en-US" altLang="ko-KR" sz="1200" dirty="0">
              <a:solidFill>
                <a:srgbClr val="FF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537582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L1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6046737" y="1481658"/>
            <a:ext cx="670836" cy="231436"/>
          </a:xfrm>
          <a:prstGeom prst="rect">
            <a:avLst/>
          </a:prstGeom>
          <a:solidFill>
            <a:schemeClr val="accent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offse</a:t>
            </a:r>
            <a:r>
              <a:rPr lang="en-US" altLang="ko-KR" sz="1600" dirty="0" smtClean="0">
                <a:latin typeface="Tahoma" pitchFamily="34" charset="0"/>
                <a:cs typeface="Tahoma" pitchFamily="34" charset="0"/>
              </a:rPr>
              <a:t>t</a:t>
            </a:r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70491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L2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7" name="Rectangle 106"/>
          <p:cNvSpPr/>
          <p:nvPr/>
        </p:nvSpPr>
        <p:spPr>
          <a:xfrm>
            <a:off x="4034007" y="1481658"/>
            <a:ext cx="670836" cy="23143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L3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3363096" y="1481658"/>
            <a:ext cx="670836" cy="231923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400" dirty="0" smtClean="0">
                <a:latin typeface="Tahoma" pitchFamily="34" charset="0"/>
                <a:cs typeface="Tahoma" pitchFamily="34" charset="0"/>
              </a:rPr>
              <a:t>L4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2875281" y="1481528"/>
            <a:ext cx="503239" cy="231923"/>
          </a:xfrm>
          <a:prstGeom prst="rect">
            <a:avLst/>
          </a:prstGeom>
          <a:solidFill>
            <a:schemeClr val="bg1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12" name="Group 115"/>
          <p:cNvGrpSpPr/>
          <p:nvPr/>
        </p:nvGrpSpPr>
        <p:grpSpPr>
          <a:xfrm>
            <a:off x="3572435" y="1984159"/>
            <a:ext cx="419640" cy="773078"/>
            <a:chOff x="2123177" y="3717032"/>
            <a:chExt cx="720631" cy="1440160"/>
          </a:xfrm>
        </p:grpSpPr>
        <p:sp>
          <p:nvSpPr>
            <p:cNvPr id="197" name="Rectangle 196"/>
            <p:cNvSpPr/>
            <p:nvPr/>
          </p:nvSpPr>
          <p:spPr>
            <a:xfrm>
              <a:off x="2123177" y="400573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8" name="Rectangle 197"/>
            <p:cNvSpPr/>
            <p:nvPr/>
          </p:nvSpPr>
          <p:spPr>
            <a:xfrm>
              <a:off x="2123729" y="4293096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9" name="Rectangle 198"/>
            <p:cNvSpPr/>
            <p:nvPr/>
          </p:nvSpPr>
          <p:spPr>
            <a:xfrm>
              <a:off x="2123177" y="4581794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2123729" y="486916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2123177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3" name="Group 114"/>
          <p:cNvGrpSpPr/>
          <p:nvPr/>
        </p:nvGrpSpPr>
        <p:grpSpPr>
          <a:xfrm>
            <a:off x="4285277" y="1984159"/>
            <a:ext cx="419640" cy="772720"/>
            <a:chOff x="3347313" y="3717032"/>
            <a:chExt cx="720631" cy="1439494"/>
          </a:xfrm>
        </p:grpSpPr>
        <p:sp>
          <p:nvSpPr>
            <p:cNvPr id="190" name="Rectangle 189"/>
            <p:cNvSpPr/>
            <p:nvPr/>
          </p:nvSpPr>
          <p:spPr>
            <a:xfrm>
              <a:off x="3347313" y="4005064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3347865" y="429243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4" name="Rectangle 193"/>
            <p:cNvSpPr/>
            <p:nvPr/>
          </p:nvSpPr>
          <p:spPr>
            <a:xfrm>
              <a:off x="3347313" y="4581128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5" name="Rectangle 194"/>
            <p:cNvSpPr/>
            <p:nvPr/>
          </p:nvSpPr>
          <p:spPr>
            <a:xfrm>
              <a:off x="3347865" y="486849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96" name="Rectangle 195"/>
            <p:cNvSpPr/>
            <p:nvPr/>
          </p:nvSpPr>
          <p:spPr>
            <a:xfrm>
              <a:off x="3347865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5" name="Group 113"/>
          <p:cNvGrpSpPr/>
          <p:nvPr/>
        </p:nvGrpSpPr>
        <p:grpSpPr>
          <a:xfrm>
            <a:off x="4998119" y="1984159"/>
            <a:ext cx="419640" cy="772720"/>
            <a:chOff x="4499441" y="3717032"/>
            <a:chExt cx="720631" cy="1439494"/>
          </a:xfrm>
        </p:grpSpPr>
        <p:sp>
          <p:nvSpPr>
            <p:cNvPr id="145" name="Rectangle 144"/>
            <p:cNvSpPr/>
            <p:nvPr/>
          </p:nvSpPr>
          <p:spPr>
            <a:xfrm>
              <a:off x="4499441" y="400506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4499993" y="4292430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4" name="Rectangle 183"/>
            <p:cNvSpPr/>
            <p:nvPr/>
          </p:nvSpPr>
          <p:spPr>
            <a:xfrm>
              <a:off x="4499441" y="4581128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5" name="Rectangle 184"/>
            <p:cNvSpPr/>
            <p:nvPr/>
          </p:nvSpPr>
          <p:spPr>
            <a:xfrm>
              <a:off x="4499993" y="486849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4499993" y="3717032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16" name="Elbow Connector 115"/>
          <p:cNvCxnSpPr>
            <a:endCxn id="199" idx="1"/>
          </p:cNvCxnSpPr>
          <p:nvPr/>
        </p:nvCxnSpPr>
        <p:spPr>
          <a:xfrm rot="16200000" flipH="1">
            <a:off x="3107717" y="2060953"/>
            <a:ext cx="812577" cy="116859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lbow Connector 116"/>
          <p:cNvCxnSpPr>
            <a:stCxn id="199" idx="3"/>
          </p:cNvCxnSpPr>
          <p:nvPr/>
        </p:nvCxnSpPr>
        <p:spPr>
          <a:xfrm>
            <a:off x="3991753" y="2525670"/>
            <a:ext cx="293845" cy="231566"/>
          </a:xfrm>
          <a:prstGeom prst="bentConnector3">
            <a:avLst>
              <a:gd name="adj1" fmla="val 50000"/>
            </a:avLst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lbow Connector 117"/>
          <p:cNvCxnSpPr>
            <a:endCxn id="190" idx="1"/>
          </p:cNvCxnSpPr>
          <p:nvPr/>
        </p:nvCxnSpPr>
        <p:spPr>
          <a:xfrm rot="16200000" flipH="1">
            <a:off x="3960726" y="1891531"/>
            <a:ext cx="502501" cy="14660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lbow Connector 118"/>
          <p:cNvCxnSpPr>
            <a:endCxn id="146" idx="1"/>
          </p:cNvCxnSpPr>
          <p:nvPr/>
        </p:nvCxnSpPr>
        <p:spPr>
          <a:xfrm rot="16200000" flipH="1">
            <a:off x="4611455" y="1983354"/>
            <a:ext cx="657247" cy="116724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0" name="Group 123"/>
          <p:cNvGrpSpPr/>
          <p:nvPr/>
        </p:nvGrpSpPr>
        <p:grpSpPr>
          <a:xfrm>
            <a:off x="5710961" y="1984159"/>
            <a:ext cx="419640" cy="772720"/>
            <a:chOff x="5723577" y="3717032"/>
            <a:chExt cx="720631" cy="1439494"/>
          </a:xfrm>
        </p:grpSpPr>
        <p:sp>
          <p:nvSpPr>
            <p:cNvPr id="140" name="Rectangle 139"/>
            <p:cNvSpPr/>
            <p:nvPr/>
          </p:nvSpPr>
          <p:spPr>
            <a:xfrm>
              <a:off x="5723577" y="400506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5724129" y="4292430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5723577" y="4581128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5724129" y="4868494"/>
              <a:ext cx="720079" cy="288032"/>
            </a:xfrm>
            <a:prstGeom prst="rect">
              <a:avLst/>
            </a:prstGeom>
            <a:noFill/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5724129" y="3717032"/>
              <a:ext cx="720079" cy="288032"/>
            </a:xfrm>
            <a:prstGeom prst="rect">
              <a:avLst/>
            </a:prstGeom>
            <a:solidFill>
              <a:schemeClr val="accent5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121" name="Elbow Connector 120"/>
          <p:cNvCxnSpPr>
            <a:endCxn id="144" idx="1"/>
          </p:cNvCxnSpPr>
          <p:nvPr/>
        </p:nvCxnSpPr>
        <p:spPr>
          <a:xfrm rot="16200000" flipH="1">
            <a:off x="5432266" y="1782449"/>
            <a:ext cx="348373" cy="209661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/>
          <p:nvPr/>
        </p:nvCxnSpPr>
        <p:spPr>
          <a:xfrm>
            <a:off x="5412736" y="2370340"/>
            <a:ext cx="136263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/>
          <p:nvPr/>
        </p:nvCxnSpPr>
        <p:spPr>
          <a:xfrm>
            <a:off x="5540781" y="2370697"/>
            <a:ext cx="0" cy="38842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Connector 123"/>
          <p:cNvCxnSpPr/>
          <p:nvPr/>
        </p:nvCxnSpPr>
        <p:spPr>
          <a:xfrm>
            <a:off x="5538531" y="2752606"/>
            <a:ext cx="188673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4770337" y="2209901"/>
            <a:ext cx="0" cy="541094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Connector 125"/>
          <p:cNvCxnSpPr/>
          <p:nvPr/>
        </p:nvCxnSpPr>
        <p:spPr>
          <a:xfrm>
            <a:off x="4765313" y="2747975"/>
            <a:ext cx="232806" cy="0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>
            <a:off x="4694449" y="2216220"/>
            <a:ext cx="8385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6298328" y="2054487"/>
            <a:ext cx="0" cy="744005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flipV="1">
            <a:off x="6298328" y="2790673"/>
            <a:ext cx="419319" cy="95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130610" y="2061466"/>
            <a:ext cx="16771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endCxn id="137" idx="1"/>
          </p:cNvCxnSpPr>
          <p:nvPr/>
        </p:nvCxnSpPr>
        <p:spPr>
          <a:xfrm rot="16200000" flipH="1">
            <a:off x="6120907" y="1961873"/>
            <a:ext cx="851499" cy="341982"/>
          </a:xfrm>
          <a:prstGeom prst="bentConnector2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Rectangle 134"/>
          <p:cNvSpPr/>
          <p:nvPr/>
        </p:nvSpPr>
        <p:spPr>
          <a:xfrm>
            <a:off x="6717647" y="2172568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6" name="Rectangle 135"/>
          <p:cNvSpPr/>
          <p:nvPr/>
        </p:nvSpPr>
        <p:spPr>
          <a:xfrm>
            <a:off x="6717968" y="2326825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8" name="Rectangle 137"/>
          <p:cNvSpPr/>
          <p:nvPr/>
        </p:nvSpPr>
        <p:spPr>
          <a:xfrm>
            <a:off x="6717968" y="2636056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9" name="Rectangle 138"/>
          <p:cNvSpPr/>
          <p:nvPr/>
        </p:nvSpPr>
        <p:spPr>
          <a:xfrm>
            <a:off x="6717968" y="2017952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2188897" y="2879609"/>
            <a:ext cx="89639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Guest CR3</a:t>
            </a:r>
          </a:p>
        </p:txBody>
      </p:sp>
      <p:cxnSp>
        <p:nvCxnSpPr>
          <p:cNvPr id="134" name="Straight Connector 133"/>
          <p:cNvCxnSpPr/>
          <p:nvPr/>
        </p:nvCxnSpPr>
        <p:spPr>
          <a:xfrm flipV="1">
            <a:off x="3180520" y="2780306"/>
            <a:ext cx="391915" cy="228472"/>
          </a:xfrm>
          <a:prstGeom prst="line">
            <a:avLst/>
          </a:prstGeom>
          <a:ln w="28575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Rectangle 201"/>
          <p:cNvSpPr/>
          <p:nvPr/>
        </p:nvSpPr>
        <p:spPr>
          <a:xfrm>
            <a:off x="3851922" y="1186008"/>
            <a:ext cx="187012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Guest Virtual address</a:t>
            </a:r>
            <a:endParaRPr lang="ko-KR" altLang="en-US" sz="1400" dirty="0"/>
          </a:p>
        </p:txBody>
      </p:sp>
      <p:sp>
        <p:nvSpPr>
          <p:cNvPr id="203" name="Rectangle 202"/>
          <p:cNvSpPr/>
          <p:nvPr/>
        </p:nvSpPr>
        <p:spPr>
          <a:xfrm>
            <a:off x="6717966" y="2483895"/>
            <a:ext cx="419319" cy="154616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6717647" y="2481306"/>
            <a:ext cx="419319" cy="154616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04" name="Straight Connector 203"/>
          <p:cNvCxnSpPr/>
          <p:nvPr/>
        </p:nvCxnSpPr>
        <p:spPr>
          <a:xfrm>
            <a:off x="6299212" y="2065965"/>
            <a:ext cx="0" cy="522000"/>
          </a:xfrm>
          <a:prstGeom prst="line">
            <a:avLst/>
          </a:prstGeom>
          <a:ln w="28575">
            <a:solidFill>
              <a:srgbClr val="E32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V="1">
            <a:off x="6295843" y="2573905"/>
            <a:ext cx="419319" cy="95"/>
          </a:xfrm>
          <a:prstGeom prst="line">
            <a:avLst/>
          </a:prstGeom>
          <a:ln w="28575">
            <a:solidFill>
              <a:srgbClr val="E32948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/>
          <p:cNvCxnSpPr/>
          <p:nvPr/>
        </p:nvCxnSpPr>
        <p:spPr>
          <a:xfrm>
            <a:off x="6147175" y="2065965"/>
            <a:ext cx="167718" cy="0"/>
          </a:xfrm>
          <a:prstGeom prst="line">
            <a:avLst/>
          </a:prstGeom>
          <a:ln w="28575">
            <a:solidFill>
              <a:srgbClr val="E3294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Elbow Connector 206"/>
          <p:cNvCxnSpPr>
            <a:stCxn id="105" idx="2"/>
          </p:cNvCxnSpPr>
          <p:nvPr/>
        </p:nvCxnSpPr>
        <p:spPr>
          <a:xfrm rot="16200000" flipH="1">
            <a:off x="6209340" y="1885909"/>
            <a:ext cx="687613" cy="341982"/>
          </a:xfrm>
          <a:prstGeom prst="bentConnector3">
            <a:avLst>
              <a:gd name="adj1" fmla="val 99868"/>
            </a:avLst>
          </a:prstGeom>
          <a:ln w="28575">
            <a:solidFill>
              <a:srgbClr val="E32948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Rectangle 207"/>
          <p:cNvSpPr/>
          <p:nvPr/>
        </p:nvSpPr>
        <p:spPr>
          <a:xfrm>
            <a:off x="6718048" y="2322220"/>
            <a:ext cx="419319" cy="154616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210" name="Group 209"/>
          <p:cNvGrpSpPr/>
          <p:nvPr/>
        </p:nvGrpSpPr>
        <p:grpSpPr>
          <a:xfrm>
            <a:off x="3372329" y="3789040"/>
            <a:ext cx="1907307" cy="850266"/>
            <a:chOff x="1346659" y="3850000"/>
            <a:chExt cx="2731185" cy="1217546"/>
          </a:xfrm>
        </p:grpSpPr>
        <p:sp>
          <p:nvSpPr>
            <p:cNvPr id="242" name="Rectangle 241"/>
            <p:cNvSpPr/>
            <p:nvPr/>
          </p:nvSpPr>
          <p:spPr>
            <a:xfrm>
              <a:off x="1403648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3" name="Rectangle 242"/>
            <p:cNvSpPr/>
            <p:nvPr/>
          </p:nvSpPr>
          <p:spPr>
            <a:xfrm>
              <a:off x="1691680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4" name="Rectangle 243"/>
            <p:cNvSpPr/>
            <p:nvPr/>
          </p:nvSpPr>
          <p:spPr>
            <a:xfrm>
              <a:off x="1979711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5" name="Rectangle 244"/>
            <p:cNvSpPr/>
            <p:nvPr/>
          </p:nvSpPr>
          <p:spPr>
            <a:xfrm>
              <a:off x="2267744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6" name="Rectangle 245"/>
            <p:cNvSpPr/>
            <p:nvPr/>
          </p:nvSpPr>
          <p:spPr>
            <a:xfrm>
              <a:off x="2555776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7" name="Rectangle 246"/>
            <p:cNvSpPr/>
            <p:nvPr/>
          </p:nvSpPr>
          <p:spPr>
            <a:xfrm>
              <a:off x="2843807" y="4293096"/>
              <a:ext cx="288033" cy="288032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8" name="Rectangle 247"/>
            <p:cNvSpPr/>
            <p:nvPr/>
          </p:nvSpPr>
          <p:spPr>
            <a:xfrm>
              <a:off x="3131840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9" name="Rectangle 248"/>
            <p:cNvSpPr/>
            <p:nvPr/>
          </p:nvSpPr>
          <p:spPr>
            <a:xfrm>
              <a:off x="3419872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0" name="Rectangle 249"/>
            <p:cNvSpPr/>
            <p:nvPr/>
          </p:nvSpPr>
          <p:spPr>
            <a:xfrm>
              <a:off x="3707903" y="4293096"/>
              <a:ext cx="288033" cy="288032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1" name="Left Bracket 250"/>
            <p:cNvSpPr/>
            <p:nvPr/>
          </p:nvSpPr>
          <p:spPr>
            <a:xfrm rot="16200000">
              <a:off x="2159648" y="3859632"/>
              <a:ext cx="216000" cy="1728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2" name="Left Bracket 251"/>
            <p:cNvSpPr/>
            <p:nvPr/>
          </p:nvSpPr>
          <p:spPr>
            <a:xfrm rot="16200000">
              <a:off x="3458466" y="4303656"/>
              <a:ext cx="216000" cy="846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3" name="Rectangle 252"/>
            <p:cNvSpPr/>
            <p:nvPr/>
          </p:nvSpPr>
          <p:spPr>
            <a:xfrm>
              <a:off x="3229726" y="4666497"/>
              <a:ext cx="848118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Offset</a:t>
              </a:r>
              <a:endParaRPr lang="ko-KR" altLang="en-US" sz="1200" dirty="0"/>
            </a:p>
          </p:txBody>
        </p:sp>
        <p:sp>
          <p:nvSpPr>
            <p:cNvPr id="254" name="Rectangle 253"/>
            <p:cNvSpPr/>
            <p:nvPr/>
          </p:nvSpPr>
          <p:spPr>
            <a:xfrm>
              <a:off x="1793818" y="4670895"/>
              <a:ext cx="663839" cy="39665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VPN</a:t>
              </a:r>
              <a:endParaRPr lang="ko-KR" altLang="en-US" sz="1200" dirty="0"/>
            </a:p>
          </p:txBody>
        </p:sp>
        <p:sp>
          <p:nvSpPr>
            <p:cNvPr id="241" name="Rectangle 240"/>
            <p:cNvSpPr/>
            <p:nvPr/>
          </p:nvSpPr>
          <p:spPr>
            <a:xfrm>
              <a:off x="1346659" y="3850000"/>
              <a:ext cx="2677943" cy="44072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</a:t>
              </a:r>
              <a:endParaRPr lang="ko-KR" altLang="en-US" sz="1400" dirty="0"/>
            </a:p>
          </p:txBody>
        </p:sp>
      </p:grpSp>
      <p:grpSp>
        <p:nvGrpSpPr>
          <p:cNvPr id="211" name="Group 210"/>
          <p:cNvGrpSpPr/>
          <p:nvPr/>
        </p:nvGrpSpPr>
        <p:grpSpPr>
          <a:xfrm>
            <a:off x="5509546" y="4333994"/>
            <a:ext cx="1537729" cy="1237497"/>
            <a:chOff x="2940075" y="2953099"/>
            <a:chExt cx="2201965" cy="1772045"/>
          </a:xfrm>
        </p:grpSpPr>
        <p:grpSp>
          <p:nvGrpSpPr>
            <p:cNvPr id="231" name="Group 230"/>
            <p:cNvGrpSpPr/>
            <p:nvPr/>
          </p:nvGrpSpPr>
          <p:grpSpPr>
            <a:xfrm>
              <a:off x="3635896" y="3572399"/>
              <a:ext cx="936104" cy="1152745"/>
              <a:chOff x="3779912" y="5228583"/>
              <a:chExt cx="936104" cy="1152745"/>
            </a:xfrm>
          </p:grpSpPr>
          <p:sp>
            <p:nvSpPr>
              <p:cNvPr id="233" name="Rectangle 232"/>
              <p:cNvSpPr/>
              <p:nvPr/>
            </p:nvSpPr>
            <p:spPr>
              <a:xfrm>
                <a:off x="3995385" y="522986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4" name="Rectangle 233"/>
              <p:cNvSpPr/>
              <p:nvPr/>
            </p:nvSpPr>
            <p:spPr>
              <a:xfrm>
                <a:off x="3995937" y="5517232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5" name="Rectangle 234"/>
              <p:cNvSpPr/>
              <p:nvPr/>
            </p:nvSpPr>
            <p:spPr>
              <a:xfrm>
                <a:off x="3995385" y="58059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3995937" y="6093296"/>
                <a:ext cx="720079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7" name="Rectangle 236"/>
              <p:cNvSpPr/>
              <p:nvPr/>
            </p:nvSpPr>
            <p:spPr>
              <a:xfrm>
                <a:off x="3779913" y="5228583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8" name="Rectangle 237"/>
              <p:cNvSpPr/>
              <p:nvPr/>
            </p:nvSpPr>
            <p:spPr>
              <a:xfrm>
                <a:off x="3779912" y="5517232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39" name="Rectangle 238"/>
              <p:cNvSpPr/>
              <p:nvPr/>
            </p:nvSpPr>
            <p:spPr>
              <a:xfrm>
                <a:off x="3779912" y="5805264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40" name="Rectangle 239"/>
              <p:cNvSpPr/>
              <p:nvPr/>
            </p:nvSpPr>
            <p:spPr>
              <a:xfrm>
                <a:off x="3779912" y="6093296"/>
                <a:ext cx="216024" cy="288032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232" name="Rectangle 231"/>
            <p:cNvSpPr/>
            <p:nvPr/>
          </p:nvSpPr>
          <p:spPr>
            <a:xfrm>
              <a:off x="2940075" y="2953099"/>
              <a:ext cx="2201965" cy="63904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Inverted Page Table</a:t>
              </a:r>
            </a:p>
            <a:p>
              <a:pPr algn="ctr"/>
              <a:r>
                <a:rPr lang="en-US" altLang="ko-KR" sz="105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(per system)</a:t>
              </a:r>
              <a:endParaRPr lang="ko-KR" altLang="en-US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12" name="Elbow Connector 211"/>
          <p:cNvCxnSpPr>
            <a:stCxn id="221" idx="2"/>
            <a:endCxn id="222" idx="2"/>
          </p:cNvCxnSpPr>
          <p:nvPr/>
        </p:nvCxnSpPr>
        <p:spPr>
          <a:xfrm rot="16200000" flipH="1">
            <a:off x="3530689" y="5380431"/>
            <a:ext cx="322246" cy="647368"/>
          </a:xfrm>
          <a:prstGeom prst="bentConnector2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>
            <a:stCxn id="254" idx="2"/>
            <a:endCxn id="219" idx="0"/>
          </p:cNvCxnSpPr>
          <p:nvPr/>
        </p:nvCxnSpPr>
        <p:spPr>
          <a:xfrm flipH="1">
            <a:off x="3910299" y="4639306"/>
            <a:ext cx="6095" cy="340919"/>
          </a:xfrm>
          <a:prstGeom prst="straightConnector1">
            <a:avLst/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Straight Connector 213"/>
          <p:cNvCxnSpPr/>
          <p:nvPr/>
        </p:nvCxnSpPr>
        <p:spPr>
          <a:xfrm>
            <a:off x="7575819" y="434905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>
            <a:off x="8330115" y="4361104"/>
            <a:ext cx="0" cy="15678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6" name="Rectangle 215"/>
          <p:cNvSpPr/>
          <p:nvPr/>
        </p:nvSpPr>
        <p:spPr>
          <a:xfrm>
            <a:off x="7215462" y="4018959"/>
            <a:ext cx="14069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Physical frames</a:t>
            </a:r>
            <a:endParaRPr lang="ko-KR" altLang="en-US" sz="1400" dirty="0"/>
          </a:p>
        </p:txBody>
      </p:sp>
      <p:sp>
        <p:nvSpPr>
          <p:cNvPr id="217" name="Rectangle 216"/>
          <p:cNvSpPr/>
          <p:nvPr/>
        </p:nvSpPr>
        <p:spPr>
          <a:xfrm>
            <a:off x="7579075" y="5167765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18" name="Rectangle 217"/>
          <p:cNvSpPr/>
          <p:nvPr/>
        </p:nvSpPr>
        <p:spPr>
          <a:xfrm>
            <a:off x="3110976" y="4976802"/>
            <a:ext cx="552581" cy="2011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P</a:t>
            </a:r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19" name="Rectangle 218"/>
          <p:cNvSpPr/>
          <p:nvPr/>
        </p:nvSpPr>
        <p:spPr>
          <a:xfrm>
            <a:off x="3654175" y="4980225"/>
            <a:ext cx="512247" cy="195480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latin typeface="Tahoma" pitchFamily="34" charset="0"/>
                <a:cs typeface="Tahoma" pitchFamily="34" charset="0"/>
              </a:rPr>
              <a:t>VPN</a:t>
            </a:r>
            <a:endParaRPr lang="ko-KR" altLang="en-US" sz="9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0" name="Left Bracket 219"/>
          <p:cNvSpPr/>
          <p:nvPr/>
        </p:nvSpPr>
        <p:spPr>
          <a:xfrm rot="16200000">
            <a:off x="3300450" y="4477270"/>
            <a:ext cx="173171" cy="1551202"/>
          </a:xfrm>
          <a:prstGeom prst="leftBracket">
            <a:avLst>
              <a:gd name="adj" fmla="val 56257"/>
            </a:avLst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1" name="Rectangle 220"/>
          <p:cNvSpPr/>
          <p:nvPr/>
        </p:nvSpPr>
        <p:spPr>
          <a:xfrm>
            <a:off x="2907200" y="5235215"/>
            <a:ext cx="921855" cy="307777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pPr algn="ctr"/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Hash Key</a:t>
            </a:r>
            <a:endParaRPr lang="ko-KR" altLang="en-US" sz="1400" dirty="0"/>
          </a:p>
        </p:txBody>
      </p:sp>
      <p:sp>
        <p:nvSpPr>
          <p:cNvPr id="222" name="Oval 221"/>
          <p:cNvSpPr/>
          <p:nvPr/>
        </p:nvSpPr>
        <p:spPr>
          <a:xfrm>
            <a:off x="4015496" y="5596281"/>
            <a:ext cx="1181196" cy="537913"/>
          </a:xfrm>
          <a:prstGeom prst="ellipse">
            <a:avLst/>
          </a:prstGeom>
          <a:solidFill>
            <a:schemeClr val="bg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Hash()</a:t>
            </a:r>
          </a:p>
        </p:txBody>
      </p:sp>
      <p:cxnSp>
        <p:nvCxnSpPr>
          <p:cNvPr id="223" name="Elbow Connector 222"/>
          <p:cNvCxnSpPr>
            <a:stCxn id="222" idx="6"/>
            <a:endCxn id="239" idx="1"/>
          </p:cNvCxnSpPr>
          <p:nvPr/>
        </p:nvCxnSpPr>
        <p:spPr>
          <a:xfrm flipV="1">
            <a:off x="5196692" y="5269773"/>
            <a:ext cx="798776" cy="595465"/>
          </a:xfrm>
          <a:prstGeom prst="bentConnector3">
            <a:avLst>
              <a:gd name="adj1" fmla="val 50000"/>
            </a:avLst>
          </a:prstGeom>
          <a:ln w="28575"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4" name="Rectangle 223"/>
          <p:cNvSpPr/>
          <p:nvPr/>
        </p:nvSpPr>
        <p:spPr>
          <a:xfrm>
            <a:off x="7575819" y="5469854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27" name="Rectangle 226"/>
          <p:cNvSpPr/>
          <p:nvPr/>
        </p:nvSpPr>
        <p:spPr>
          <a:xfrm>
            <a:off x="7575819" y="4585856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28" name="Straight Arrow Connector 227"/>
          <p:cNvCxnSpPr>
            <a:stCxn id="235" idx="3"/>
            <a:endCxn id="217" idx="1"/>
          </p:cNvCxnSpPr>
          <p:nvPr/>
        </p:nvCxnSpPr>
        <p:spPr>
          <a:xfrm>
            <a:off x="6648805" y="5270238"/>
            <a:ext cx="930270" cy="48370"/>
          </a:xfrm>
          <a:prstGeom prst="straightConnector1">
            <a:avLst/>
          </a:prstGeom>
          <a:ln w="28575">
            <a:solidFill>
              <a:schemeClr val="accent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9" name="Rectangle 228"/>
          <p:cNvSpPr/>
          <p:nvPr/>
        </p:nvSpPr>
        <p:spPr>
          <a:xfrm>
            <a:off x="2611434" y="4980225"/>
            <a:ext cx="502863" cy="20114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9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VM-ID</a:t>
            </a:r>
            <a:endParaRPr lang="ko-KR" altLang="en-US" sz="900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55" name="Straight Arrow Connector 254"/>
          <p:cNvCxnSpPr>
            <a:stCxn id="235" idx="3"/>
            <a:endCxn id="224" idx="1"/>
          </p:cNvCxnSpPr>
          <p:nvPr/>
        </p:nvCxnSpPr>
        <p:spPr>
          <a:xfrm>
            <a:off x="6648805" y="5270238"/>
            <a:ext cx="927014" cy="350459"/>
          </a:xfrm>
          <a:prstGeom prst="straightConnector1">
            <a:avLst/>
          </a:prstGeom>
          <a:ln w="28575">
            <a:solidFill>
              <a:srgbClr val="E32948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Rectangle 255"/>
          <p:cNvSpPr/>
          <p:nvPr/>
        </p:nvSpPr>
        <p:spPr>
          <a:xfrm>
            <a:off x="7577810" y="5162065"/>
            <a:ext cx="754295" cy="301685"/>
          </a:xfrm>
          <a:prstGeom prst="rect">
            <a:avLst/>
          </a:prstGeom>
          <a:noFill/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257" name="Rectangle 256"/>
          <p:cNvSpPr/>
          <p:nvPr/>
        </p:nvSpPr>
        <p:spPr>
          <a:xfrm>
            <a:off x="7577810" y="5463750"/>
            <a:ext cx="754295" cy="301685"/>
          </a:xfrm>
          <a:prstGeom prst="rect">
            <a:avLst/>
          </a:prstGeom>
          <a:solidFill>
            <a:schemeClr val="accent5"/>
          </a:solidFill>
          <a:ln>
            <a:solidFill>
              <a:schemeClr val="bg2">
                <a:lumMod val="1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-11345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7" name="Text Box 51"/>
          <p:cNvSpPr txBox="1">
            <a:spLocks noChangeArrowheads="1"/>
          </p:cNvSpPr>
          <p:nvPr/>
        </p:nvSpPr>
        <p:spPr bwMode="auto">
          <a:xfrm>
            <a:off x="611560" y="2972988"/>
            <a:ext cx="7875875" cy="1323439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400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/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To sync between guest and inverted shadow page table, a lot of hypervisor interventions are required</a:t>
            </a:r>
            <a:endParaRPr lang="en-US" altLang="ko-KR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endParaRPr lang="ko-KR" altLang="en-US" sz="12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17810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Overheads of Synchronization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altLang="ko-KR" sz="2400" dirty="0"/>
              <a:t>Significant performance </a:t>
            </a:r>
            <a:r>
              <a:rPr lang="en-US" altLang="ko-KR" sz="2400" dirty="0" smtClean="0"/>
              <a:t>overhead </a:t>
            </a:r>
            <a:r>
              <a:rPr lang="en-US" altLang="ko-KR" sz="1800" dirty="0" smtClean="0"/>
              <a:t>[SIGOPS ‘10]</a:t>
            </a:r>
            <a:endParaRPr lang="en-US" altLang="ko-KR" sz="2400" dirty="0"/>
          </a:p>
          <a:p>
            <a:pPr lvl="1"/>
            <a:r>
              <a:rPr lang="en-US" altLang="ko-KR" dirty="0"/>
              <a:t>Exiting from a guest VM to the hypervisor</a:t>
            </a:r>
          </a:p>
          <a:p>
            <a:pPr lvl="1"/>
            <a:r>
              <a:rPr lang="en-US" altLang="ko-KR" dirty="0"/>
              <a:t>Polluting caches, TLBs, branch predictor, </a:t>
            </a:r>
            <a:r>
              <a:rPr lang="en-US" altLang="ko-KR" dirty="0" err="1"/>
              <a:t>prefetcher</a:t>
            </a:r>
            <a:r>
              <a:rPr lang="en-US" altLang="ko-KR" dirty="0"/>
              <a:t>, and etc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Hypervisor intervention</a:t>
            </a:r>
          </a:p>
          <a:p>
            <a:pPr lvl="1"/>
            <a:r>
              <a:rPr lang="en-US" altLang="ko-KR" dirty="0" smtClean="0"/>
              <a:t>Whenever guest page table entries change, the inverted shadow page table must be updated</a:t>
            </a:r>
          </a:p>
          <a:p>
            <a:pPr lvl="1"/>
            <a:r>
              <a:rPr lang="en-US" altLang="ko-KR" dirty="0" smtClean="0"/>
              <a:t>Similar with traditional shadow paging</a:t>
            </a:r>
          </a:p>
          <a:p>
            <a:pPr lvl="2"/>
            <a:r>
              <a:rPr lang="en-US" altLang="ko-KR" dirty="0" smtClean="0"/>
              <a:t>[VMware Tech. report ‘09] [Wang et al. VEE ‘11]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Performance behavior (Refer to our paper)</a:t>
            </a:r>
          </a:p>
          <a:p>
            <a:pPr lvl="1"/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19</a:t>
            </a:fld>
            <a:endParaRPr lang="ko-KR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System Virtualization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Widely used for cloud computing as well as server consolidation</a:t>
            </a:r>
          </a:p>
          <a:p>
            <a:endParaRPr lang="en-US" altLang="ko-KR" dirty="0"/>
          </a:p>
          <a:p>
            <a:r>
              <a:rPr lang="en-US" altLang="ko-KR" dirty="0"/>
              <a:t>Hypervisor serves resource </a:t>
            </a:r>
            <a:r>
              <a:rPr lang="en-US" altLang="ko-KR" dirty="0" smtClean="0"/>
              <a:t>managements</a:t>
            </a:r>
          </a:p>
          <a:p>
            <a:pPr lvl="1"/>
            <a:r>
              <a:rPr lang="en-US" altLang="ko-KR" dirty="0" smtClean="0"/>
              <a:t>E.g.,) CPU, Memory, I/O, and </a:t>
            </a:r>
            <a:r>
              <a:rPr lang="en-US" altLang="ko-KR" dirty="0" err="1" smtClean="0"/>
              <a:t>etc</a:t>
            </a:r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</p:txBody>
      </p:sp>
      <p:pic>
        <p:nvPicPr>
          <p:cNvPr id="21" name="Picture 4" descr="server consolida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1540" y="4160830"/>
            <a:ext cx="3391177" cy="22385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grpSp>
        <p:nvGrpSpPr>
          <p:cNvPr id="22" name="Group 21"/>
          <p:cNvGrpSpPr/>
          <p:nvPr/>
        </p:nvGrpSpPr>
        <p:grpSpPr>
          <a:xfrm>
            <a:off x="2303748" y="3694817"/>
            <a:ext cx="1765892" cy="1768409"/>
            <a:chOff x="5832440" y="2382972"/>
            <a:chExt cx="2700000" cy="2553174"/>
          </a:xfrm>
        </p:grpSpPr>
        <p:sp>
          <p:nvSpPr>
            <p:cNvPr id="23" name="이등변 삼각형 4"/>
            <p:cNvSpPr/>
            <p:nvPr/>
          </p:nvSpPr>
          <p:spPr>
            <a:xfrm flipV="1">
              <a:off x="6268592" y="3923533"/>
              <a:ext cx="1845205" cy="1012613"/>
            </a:xfrm>
            <a:prstGeom prst="triangle">
              <a:avLst/>
            </a:prstGeom>
            <a:gradFill>
              <a:gsLst>
                <a:gs pos="0">
                  <a:schemeClr val="accent6">
                    <a:lumMod val="40000"/>
                    <a:lumOff val="60000"/>
                  </a:schemeClr>
                </a:gs>
                <a:gs pos="100000">
                  <a:schemeClr val="bg1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4" name="모서리가 둥근 직사각형 6"/>
            <p:cNvSpPr/>
            <p:nvPr/>
          </p:nvSpPr>
          <p:spPr>
            <a:xfrm>
              <a:off x="5832440" y="2382972"/>
              <a:ext cx="2700000" cy="1800199"/>
            </a:xfrm>
            <a:prstGeom prst="roundRect">
              <a:avLst>
                <a:gd name="adj" fmla="val 8604"/>
              </a:avLst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모서리가 둥근 직사각형 38"/>
            <p:cNvSpPr/>
            <p:nvPr/>
          </p:nvSpPr>
          <p:spPr>
            <a:xfrm>
              <a:off x="5931194" y="3693459"/>
              <a:ext cx="2520000" cy="360000"/>
            </a:xfrm>
            <a:prstGeom prst="round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Hypervisor</a:t>
              </a:r>
              <a:endParaRPr lang="ko-KR" alt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모서리가 둥근 직사각형 7"/>
            <p:cNvSpPr/>
            <p:nvPr/>
          </p:nvSpPr>
          <p:spPr>
            <a:xfrm>
              <a:off x="7464827" y="2495505"/>
              <a:ext cx="972000" cy="1080000"/>
            </a:xfrm>
            <a:prstGeom prst="roundRect">
              <a:avLst>
                <a:gd name="adj" fmla="val 726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7" name="모서리가 둥근 직사각형 40"/>
            <p:cNvSpPr/>
            <p:nvPr/>
          </p:nvSpPr>
          <p:spPr>
            <a:xfrm>
              <a:off x="7498936" y="3079109"/>
              <a:ext cx="900000" cy="450000"/>
            </a:xfrm>
            <a:prstGeom prst="roundRect">
              <a:avLst>
                <a:gd name="adj" fmla="val 10787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OS</a:t>
              </a:r>
              <a:endParaRPr lang="ko-KR" alt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" name="모서리가 둥근 직사각형 41"/>
            <p:cNvSpPr/>
            <p:nvPr/>
          </p:nvSpPr>
          <p:spPr>
            <a:xfrm>
              <a:off x="7499302" y="2548709"/>
              <a:ext cx="900000" cy="450000"/>
            </a:xfrm>
            <a:prstGeom prst="roundRect">
              <a:avLst>
                <a:gd name="adj" fmla="val 1078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App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9" name="모서리가 둥근 직사각형 48"/>
            <p:cNvSpPr/>
            <p:nvPr/>
          </p:nvSpPr>
          <p:spPr>
            <a:xfrm>
              <a:off x="5964741" y="2495505"/>
              <a:ext cx="972000" cy="1080000"/>
            </a:xfrm>
            <a:prstGeom prst="roundRect">
              <a:avLst>
                <a:gd name="adj" fmla="val 7260"/>
              </a:avLst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0" name="모서리가 둥근 직사각형 49"/>
            <p:cNvSpPr/>
            <p:nvPr/>
          </p:nvSpPr>
          <p:spPr>
            <a:xfrm>
              <a:off x="5998850" y="3079109"/>
              <a:ext cx="900000" cy="450000"/>
            </a:xfrm>
            <a:prstGeom prst="roundRect">
              <a:avLst>
                <a:gd name="adj" fmla="val 10787"/>
              </a:avLst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20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OS</a:t>
              </a:r>
              <a:endParaRPr lang="ko-KR" altLang="en-US" sz="20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31" name="모서리가 둥근 직사각형 50"/>
            <p:cNvSpPr/>
            <p:nvPr/>
          </p:nvSpPr>
          <p:spPr>
            <a:xfrm>
              <a:off x="5999216" y="2548709"/>
              <a:ext cx="900000" cy="450000"/>
            </a:xfrm>
            <a:prstGeom prst="roundRect">
              <a:avLst>
                <a:gd name="adj" fmla="val 10787"/>
              </a:avLst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App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32" name="그룹 9"/>
            <p:cNvGrpSpPr/>
            <p:nvPr/>
          </p:nvGrpSpPr>
          <p:grpSpPr>
            <a:xfrm>
              <a:off x="7020780" y="3012645"/>
              <a:ext cx="337895" cy="45720"/>
              <a:chOff x="7444226" y="3446292"/>
              <a:chExt cx="337895" cy="45720"/>
            </a:xfrm>
          </p:grpSpPr>
          <p:sp>
            <p:nvSpPr>
              <p:cNvPr id="33" name="타원 51"/>
              <p:cNvSpPr/>
              <p:nvPr/>
            </p:nvSpPr>
            <p:spPr>
              <a:xfrm>
                <a:off x="7444226" y="344629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타원 52"/>
              <p:cNvSpPr/>
              <p:nvPr/>
            </p:nvSpPr>
            <p:spPr>
              <a:xfrm>
                <a:off x="7547271" y="344629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5" name="타원 53"/>
              <p:cNvSpPr/>
              <p:nvPr/>
            </p:nvSpPr>
            <p:spPr>
              <a:xfrm>
                <a:off x="7642345" y="3446292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" name="타원 54"/>
              <p:cNvSpPr/>
              <p:nvPr/>
            </p:nvSpPr>
            <p:spPr>
              <a:xfrm>
                <a:off x="7736402" y="3446293"/>
                <a:ext cx="45719" cy="45719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</p:grpSp>
      <p:grpSp>
        <p:nvGrpSpPr>
          <p:cNvPr id="37" name="Group 36"/>
          <p:cNvGrpSpPr/>
          <p:nvPr/>
        </p:nvGrpSpPr>
        <p:grpSpPr>
          <a:xfrm>
            <a:off x="4932040" y="3783000"/>
            <a:ext cx="3735415" cy="2346300"/>
            <a:chOff x="4932040" y="3783000"/>
            <a:chExt cx="3735415" cy="2346300"/>
          </a:xfrm>
        </p:grpSpPr>
        <p:sp>
          <p:nvSpPr>
            <p:cNvPr id="38" name="Rectangle 37"/>
            <p:cNvSpPr/>
            <p:nvPr/>
          </p:nvSpPr>
          <p:spPr>
            <a:xfrm>
              <a:off x="4932040" y="3783000"/>
              <a:ext cx="1778316" cy="154852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VM1</a:t>
              </a: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5067055" y="4108759"/>
              <a:ext cx="1529000" cy="432000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Virtual</a:t>
              </a:r>
              <a:endParaRPr lang="en-US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067055" y="4773110"/>
              <a:ext cx="1517440" cy="440297"/>
            </a:xfrm>
            <a:prstGeom prst="rect">
              <a:avLst/>
            </a:prstGeom>
            <a:solidFill>
              <a:srgbClr val="7030A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Physical</a:t>
              </a:r>
              <a:endParaRPr lang="en-US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932040" y="5589240"/>
              <a:ext cx="3735415" cy="533400"/>
            </a:xfrm>
            <a:prstGeom prst="rect">
              <a:avLst/>
            </a:prstGeom>
            <a:solidFill>
              <a:schemeClr val="accent3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System</a:t>
              </a:r>
              <a:endParaRPr lang="en-US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6207719" y="4113523"/>
              <a:ext cx="228600" cy="42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484985" y="5589240"/>
              <a:ext cx="228600" cy="533400"/>
            </a:xfrm>
            <a:prstGeom prst="rect">
              <a:avLst/>
            </a:prstGeom>
            <a:solidFill>
              <a:srgbClr val="0000FF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014682" y="4782636"/>
              <a:ext cx="228600" cy="42480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45" name="Straight Arrow Connector 44"/>
            <p:cNvCxnSpPr>
              <a:stCxn id="42" idx="2"/>
              <a:endCxn id="44" idx="0"/>
            </p:cNvCxnSpPr>
            <p:nvPr/>
          </p:nvCxnSpPr>
          <p:spPr>
            <a:xfrm flipH="1">
              <a:off x="6128982" y="4538323"/>
              <a:ext cx="193037" cy="2443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44" idx="2"/>
              <a:endCxn id="47" idx="0"/>
            </p:cNvCxnSpPr>
            <p:nvPr/>
          </p:nvCxnSpPr>
          <p:spPr>
            <a:xfrm flipH="1">
              <a:off x="5667645" y="5207436"/>
              <a:ext cx="461337" cy="38846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Rectangle 46"/>
            <p:cNvSpPr/>
            <p:nvPr/>
          </p:nvSpPr>
          <p:spPr>
            <a:xfrm>
              <a:off x="5553345" y="5595900"/>
              <a:ext cx="228600" cy="533400"/>
            </a:xfrm>
            <a:prstGeom prst="rect">
              <a:avLst/>
            </a:prstGeom>
            <a:solidFill>
              <a:schemeClr val="accent2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6889139" y="3783000"/>
              <a:ext cx="1778316" cy="154852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t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VM2</a:t>
              </a: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7024154" y="4108759"/>
              <a:ext cx="1529000" cy="432000"/>
            </a:xfrm>
            <a:prstGeom prst="rect">
              <a:avLst/>
            </a:prstGeom>
            <a:solidFill>
              <a:srgbClr val="00B0F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16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Virtual</a:t>
              </a:r>
              <a:endParaRPr lang="en-US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7024154" y="4773110"/>
              <a:ext cx="1517440" cy="440297"/>
            </a:xfrm>
            <a:prstGeom prst="rect">
              <a:avLst/>
            </a:prstGeom>
            <a:solidFill>
              <a:srgbClr val="7030A0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Physical</a:t>
              </a:r>
              <a:endParaRPr lang="en-US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8164818" y="4113523"/>
              <a:ext cx="228600" cy="4248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7971781" y="4782636"/>
              <a:ext cx="228600" cy="424800"/>
            </a:xfrm>
            <a:prstGeom prst="rect">
              <a:avLst/>
            </a:prstGeom>
            <a:solidFill>
              <a:schemeClr val="accent5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endParaRPr lang="en-US" sz="160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cxnSp>
          <p:nvCxnSpPr>
            <p:cNvPr id="53" name="Straight Arrow Connector 52"/>
            <p:cNvCxnSpPr>
              <a:stCxn id="51" idx="2"/>
              <a:endCxn id="52" idx="0"/>
            </p:cNvCxnSpPr>
            <p:nvPr/>
          </p:nvCxnSpPr>
          <p:spPr>
            <a:xfrm flipH="1">
              <a:off x="8086081" y="4538323"/>
              <a:ext cx="193037" cy="24431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>
              <a:stCxn id="52" idx="2"/>
              <a:endCxn id="43" idx="0"/>
            </p:cNvCxnSpPr>
            <p:nvPr/>
          </p:nvCxnSpPr>
          <p:spPr>
            <a:xfrm flipH="1">
              <a:off x="7599285" y="5207436"/>
              <a:ext cx="486796" cy="38180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5" name="이등변 삼각형 4"/>
          <p:cNvSpPr/>
          <p:nvPr/>
        </p:nvSpPr>
        <p:spPr>
          <a:xfrm rot="5400000" flipV="1">
            <a:off x="3297793" y="4544611"/>
            <a:ext cx="2313027" cy="769330"/>
          </a:xfrm>
          <a:prstGeom prst="triangle">
            <a:avLst>
              <a:gd name="adj" fmla="val 14220"/>
            </a:avLst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88000">
                <a:srgbClr val="DEE6F4"/>
              </a:gs>
              <a:gs pos="72000">
                <a:srgbClr val="DAE3F3"/>
              </a:gs>
              <a:gs pos="52000">
                <a:srgbClr val="D2DDF1"/>
              </a:gs>
              <a:gs pos="24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341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Speculatively Handling TLB misses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We propose a speculative mechanism to eliminate the synchronization overheads</a:t>
            </a:r>
          </a:p>
          <a:p>
            <a:pPr lvl="1"/>
            <a:r>
              <a:rPr lang="en-US" altLang="ko-KR" dirty="0" err="1" smtClean="0"/>
              <a:t>SpecTLB</a:t>
            </a:r>
            <a:r>
              <a:rPr lang="en-US" altLang="ko-KR" dirty="0" smtClean="0"/>
              <a:t> </a:t>
            </a:r>
            <a:r>
              <a:rPr lang="en-US" altLang="ko-KR" dirty="0"/>
              <a:t>first proposed to use speculation to predict address translation </a:t>
            </a:r>
            <a:r>
              <a:rPr lang="en-US" altLang="ko-KR" sz="1400" dirty="0"/>
              <a:t>[Barr et al., ISCA 2011</a:t>
            </a:r>
            <a:r>
              <a:rPr lang="en-US" altLang="ko-KR" sz="1400" dirty="0" smtClean="0"/>
              <a:t>]</a:t>
            </a:r>
          </a:p>
          <a:p>
            <a:endParaRPr lang="en-US" altLang="ko-KR" sz="1800" dirty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altLang="ko-KR" sz="2400" dirty="0"/>
              <a:t>No need for hypervisor interventions, even if a guest page changes</a:t>
            </a:r>
          </a:p>
          <a:p>
            <a:endParaRPr lang="en-US" altLang="ko-KR" dirty="0"/>
          </a:p>
          <a:p>
            <a:r>
              <a:rPr lang="en-US" altLang="ko-KR" dirty="0" smtClean="0"/>
              <a:t>Inverted shadow page table may have the obsolete address mapping information</a:t>
            </a:r>
          </a:p>
          <a:p>
            <a:pPr lvl="1"/>
            <a:r>
              <a:rPr lang="en-US" altLang="ko-KR" dirty="0" err="1" smtClean="0"/>
              <a:t>Misspeculation</a:t>
            </a:r>
            <a:r>
              <a:rPr lang="en-US" altLang="ko-KR" dirty="0" smtClean="0"/>
              <a:t> rates are relatively low</a:t>
            </a:r>
          </a:p>
          <a:p>
            <a:pPr lvl="1"/>
            <a:r>
              <a:rPr lang="en-US" altLang="ko-KR" dirty="0" smtClean="0"/>
              <a:t>With </a:t>
            </a:r>
            <a:r>
              <a:rPr lang="en-US" altLang="ko-KR" dirty="0"/>
              <a:t>re-order buffer or </a:t>
            </a:r>
            <a:r>
              <a:rPr lang="en-US" altLang="ko-KR" dirty="0" err="1" smtClean="0"/>
              <a:t>checkpointing</a:t>
            </a:r>
            <a:endParaRPr lang="en-US" altLang="ko-KR" dirty="0"/>
          </a:p>
          <a:p>
            <a:pPr marL="0" indent="0">
              <a:buNone/>
            </a:pPr>
            <a:endParaRPr lang="en-US" altLang="ko-KR" dirty="0" smtClean="0"/>
          </a:p>
          <a:p>
            <a:pPr lvl="1"/>
            <a:endParaRPr lang="en-US" altLang="ko-KR" dirty="0"/>
          </a:p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0269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Arrow Connector 7"/>
          <p:cNvCxnSpPr/>
          <p:nvPr/>
        </p:nvCxnSpPr>
        <p:spPr>
          <a:xfrm>
            <a:off x="1689788" y="2728906"/>
            <a:ext cx="603067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4" name="Group 143"/>
          <p:cNvGrpSpPr/>
          <p:nvPr/>
        </p:nvGrpSpPr>
        <p:grpSpPr>
          <a:xfrm>
            <a:off x="697497" y="2584201"/>
            <a:ext cx="1126987" cy="1011596"/>
            <a:chOff x="519688" y="2566719"/>
            <a:chExt cx="1126987" cy="1011596"/>
          </a:xfrm>
        </p:grpSpPr>
        <p:sp>
          <p:nvSpPr>
            <p:cNvPr id="5" name="Oval 4"/>
            <p:cNvSpPr/>
            <p:nvPr/>
          </p:nvSpPr>
          <p:spPr>
            <a:xfrm>
              <a:off x="1376645" y="3308285"/>
              <a:ext cx="270030" cy="270030"/>
            </a:xfrm>
            <a:prstGeom prst="ellipse">
              <a:avLst/>
            </a:prstGeom>
            <a:solidFill>
              <a:schemeClr val="tx1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6" name="Lightning Bolt 5"/>
            <p:cNvSpPr/>
            <p:nvPr/>
          </p:nvSpPr>
          <p:spPr>
            <a:xfrm>
              <a:off x="881590" y="2566719"/>
              <a:ext cx="374340" cy="374340"/>
            </a:xfrm>
            <a:prstGeom prst="lightningBolt">
              <a:avLst/>
            </a:prstGeom>
            <a:solidFill>
              <a:srgbClr val="FFFF00"/>
            </a:solidFill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b="1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19688" y="3023919"/>
              <a:ext cx="994183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TLB miss</a:t>
              </a:r>
              <a:endParaRPr lang="ko-KR" altLang="en-US" sz="1600" dirty="0"/>
            </a:p>
          </p:txBody>
        </p:sp>
      </p:grpSp>
      <p:cxnSp>
        <p:nvCxnSpPr>
          <p:cNvPr id="12" name="Straight Arrow Connector 11"/>
          <p:cNvCxnSpPr/>
          <p:nvPr/>
        </p:nvCxnSpPr>
        <p:spPr>
          <a:xfrm>
            <a:off x="1684830" y="4121685"/>
            <a:ext cx="2592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1699119" y="3591211"/>
            <a:ext cx="0" cy="54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7" name="Group 136"/>
          <p:cNvGrpSpPr/>
          <p:nvPr/>
        </p:nvGrpSpPr>
        <p:grpSpPr>
          <a:xfrm>
            <a:off x="1699453" y="2714606"/>
            <a:ext cx="5976002" cy="810090"/>
            <a:chOff x="1656340" y="3429000"/>
            <a:chExt cx="5976002" cy="810090"/>
          </a:xfrm>
        </p:grpSpPr>
        <p:sp>
          <p:nvSpPr>
            <p:cNvPr id="133" name="Left Bracket 132"/>
            <p:cNvSpPr/>
            <p:nvPr/>
          </p:nvSpPr>
          <p:spPr>
            <a:xfrm rot="5400000" flipH="1">
              <a:off x="4515204" y="570136"/>
              <a:ext cx="258273" cy="5976002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6" name="Rectangle 135"/>
            <p:cNvSpPr/>
            <p:nvPr/>
          </p:nvSpPr>
          <p:spPr>
            <a:xfrm>
              <a:off x="3049479" y="3931313"/>
              <a:ext cx="3234603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Page walks with flat nested page table</a:t>
              </a:r>
              <a:endParaRPr lang="ko-KR" altLang="en-US" sz="1400" dirty="0"/>
            </a:p>
          </p:txBody>
        </p:sp>
      </p:grpSp>
      <p:grpSp>
        <p:nvGrpSpPr>
          <p:cNvPr id="142" name="Group 141"/>
          <p:cNvGrpSpPr/>
          <p:nvPr/>
        </p:nvGrpSpPr>
        <p:grpSpPr>
          <a:xfrm>
            <a:off x="1519099" y="4121684"/>
            <a:ext cx="2764411" cy="1235987"/>
            <a:chOff x="1466655" y="4229563"/>
            <a:chExt cx="2764411" cy="1235987"/>
          </a:xfrm>
        </p:grpSpPr>
        <p:sp>
          <p:nvSpPr>
            <p:cNvPr id="138" name="Left Bracket 137"/>
            <p:cNvSpPr/>
            <p:nvPr/>
          </p:nvSpPr>
          <p:spPr>
            <a:xfrm rot="16200000">
              <a:off x="2737390" y="3124560"/>
              <a:ext cx="324563" cy="2534569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9" name="Rectangle 138"/>
            <p:cNvSpPr/>
            <p:nvPr/>
          </p:nvSpPr>
          <p:spPr>
            <a:xfrm>
              <a:off x="1466655" y="4942330"/>
              <a:ext cx="2764411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Speculative page walk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with inverted shadow page table</a:t>
              </a:r>
            </a:p>
          </p:txBody>
        </p:sp>
      </p:grpSp>
      <p:cxnSp>
        <p:nvCxnSpPr>
          <p:cNvPr id="145" name="Straight Connector 144"/>
          <p:cNvCxnSpPr/>
          <p:nvPr/>
        </p:nvCxnSpPr>
        <p:spPr>
          <a:xfrm>
            <a:off x="1699452" y="2719575"/>
            <a:ext cx="0" cy="612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Oval 153"/>
          <p:cNvSpPr/>
          <p:nvPr/>
        </p:nvSpPr>
        <p:spPr>
          <a:xfrm>
            <a:off x="4254254" y="3986669"/>
            <a:ext cx="270030" cy="270030"/>
          </a:xfrm>
          <a:prstGeom prst="ellipse">
            <a:avLst/>
          </a:prstGeom>
          <a:pattFill prst="wdDnDiag">
            <a:fgClr>
              <a:srgbClr val="FF0000"/>
            </a:fgClr>
            <a:bgClr>
              <a:schemeClr val="bg1"/>
            </a:bgClr>
          </a:patt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155" name="Straight Arrow Connector 154"/>
          <p:cNvCxnSpPr/>
          <p:nvPr/>
        </p:nvCxnSpPr>
        <p:spPr>
          <a:xfrm>
            <a:off x="4534434" y="4121024"/>
            <a:ext cx="3168000" cy="0"/>
          </a:xfrm>
          <a:prstGeom prst="straightConnector1">
            <a:avLst/>
          </a:prstGeom>
          <a:ln w="381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7" name="Group 156"/>
          <p:cNvGrpSpPr/>
          <p:nvPr/>
        </p:nvGrpSpPr>
        <p:grpSpPr>
          <a:xfrm>
            <a:off x="4520146" y="4137753"/>
            <a:ext cx="3155307" cy="677345"/>
            <a:chOff x="1632387" y="4229562"/>
            <a:chExt cx="3155307" cy="677345"/>
          </a:xfrm>
        </p:grpSpPr>
        <p:sp>
          <p:nvSpPr>
            <p:cNvPr id="158" name="Left Bracket 157"/>
            <p:cNvSpPr/>
            <p:nvPr/>
          </p:nvSpPr>
          <p:spPr>
            <a:xfrm rot="16200000">
              <a:off x="3047759" y="2814190"/>
              <a:ext cx="324563" cy="3155307"/>
            </a:xfrm>
            <a:prstGeom prst="leftBracket">
              <a:avLst>
                <a:gd name="adj" fmla="val 56257"/>
              </a:avLst>
            </a:prstGeom>
            <a:pattFill prst="pct50">
              <a:fgClr>
                <a:srgbClr val="FF0000"/>
              </a:fgClr>
              <a:bgClr>
                <a:schemeClr val="bg1"/>
              </a:bgClr>
            </a:pattFill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9" name="Rectangle 158"/>
            <p:cNvSpPr/>
            <p:nvPr/>
          </p:nvSpPr>
          <p:spPr>
            <a:xfrm>
              <a:off x="2198252" y="4599130"/>
              <a:ext cx="1893082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Speculative execution</a:t>
              </a:r>
            </a:p>
          </p:txBody>
        </p:sp>
      </p:grpSp>
      <p:cxnSp>
        <p:nvCxnSpPr>
          <p:cNvPr id="160" name="Straight Connector 159"/>
          <p:cNvCxnSpPr/>
          <p:nvPr/>
        </p:nvCxnSpPr>
        <p:spPr>
          <a:xfrm>
            <a:off x="7683134" y="2719575"/>
            <a:ext cx="0" cy="540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/>
          <p:cNvCxnSpPr/>
          <p:nvPr/>
        </p:nvCxnSpPr>
        <p:spPr>
          <a:xfrm>
            <a:off x="7683010" y="3507092"/>
            <a:ext cx="0" cy="612000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7540438" y="3237676"/>
            <a:ext cx="270030" cy="270030"/>
          </a:xfrm>
          <a:prstGeom prst="ellipse">
            <a:avLst/>
          </a:prstGeom>
          <a:solidFill>
            <a:schemeClr val="accent3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710773" y="2972877"/>
            <a:ext cx="9862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6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Retired ?</a:t>
            </a:r>
            <a:endParaRPr lang="ko-KR" altLang="en-US" sz="1600" dirty="0"/>
          </a:p>
        </p:txBody>
      </p:sp>
      <p:cxnSp>
        <p:nvCxnSpPr>
          <p:cNvPr id="168" name="Straight Arrow Connector 167"/>
          <p:cNvCxnSpPr/>
          <p:nvPr/>
        </p:nvCxnSpPr>
        <p:spPr>
          <a:xfrm>
            <a:off x="7794490" y="3372691"/>
            <a:ext cx="1188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txBody>
          <a:bodyPr/>
          <a:lstStyle/>
          <a:p>
            <a:r>
              <a:rPr lang="en-US" altLang="ko-KR" dirty="0" smtClean="0"/>
              <a:t>Speculative Page Table Walk</a:t>
            </a:r>
            <a:endParaRPr lang="ko-KR" altLang="en-US" dirty="0"/>
          </a:p>
        </p:txBody>
      </p:sp>
      <p:grpSp>
        <p:nvGrpSpPr>
          <p:cNvPr id="400" name="Group 399"/>
          <p:cNvGrpSpPr/>
          <p:nvPr/>
        </p:nvGrpSpPr>
        <p:grpSpPr>
          <a:xfrm>
            <a:off x="3242454" y="1583795"/>
            <a:ext cx="2867689" cy="1625866"/>
            <a:chOff x="4468470" y="2925440"/>
            <a:chExt cx="4536504" cy="2572019"/>
          </a:xfr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grpSpPr>
        <p:sp>
          <p:nvSpPr>
            <p:cNvPr id="401" name="Rounded Rectangle 400"/>
            <p:cNvSpPr/>
            <p:nvPr/>
          </p:nvSpPr>
          <p:spPr>
            <a:xfrm>
              <a:off x="4468470" y="2925440"/>
              <a:ext cx="4536504" cy="1152128"/>
            </a:xfrm>
            <a:prstGeom prst="roundRect">
              <a:avLst>
                <a:gd name="adj" fmla="val 7604"/>
              </a:avLst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2" name="Rectangle 401"/>
            <p:cNvSpPr/>
            <p:nvPr/>
          </p:nvSpPr>
          <p:spPr>
            <a:xfrm>
              <a:off x="6033792" y="3213375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2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3" name="Rectangle 402"/>
            <p:cNvSpPr/>
            <p:nvPr/>
          </p:nvSpPr>
          <p:spPr>
            <a:xfrm>
              <a:off x="6825881" y="3213375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4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4" name="Rectangle 403"/>
            <p:cNvSpPr/>
            <p:nvPr/>
          </p:nvSpPr>
          <p:spPr>
            <a:xfrm>
              <a:off x="7605719" y="3221473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6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5" name="Rectangle 404"/>
            <p:cNvSpPr/>
            <p:nvPr/>
          </p:nvSpPr>
          <p:spPr>
            <a:xfrm>
              <a:off x="8356902" y="3213375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8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06" name="Flowchart: Summing Junction 405"/>
            <p:cNvSpPr/>
            <p:nvPr/>
          </p:nvSpPr>
          <p:spPr>
            <a:xfrm>
              <a:off x="6163269" y="3817817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07" name="Straight Connector 406"/>
            <p:cNvCxnSpPr>
              <a:stCxn id="402" idx="2"/>
              <a:endCxn id="406" idx="0"/>
            </p:cNvCxnSpPr>
            <p:nvPr/>
          </p:nvCxnSpPr>
          <p:spPr>
            <a:xfrm>
              <a:off x="6249816" y="3609418"/>
              <a:ext cx="3753" cy="208399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8" name="Flowchart: Summing Junction 407"/>
            <p:cNvSpPr/>
            <p:nvPr/>
          </p:nvSpPr>
          <p:spPr>
            <a:xfrm>
              <a:off x="6955574" y="3816211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09" name="Straight Connector 408"/>
            <p:cNvCxnSpPr>
              <a:stCxn id="403" idx="2"/>
              <a:endCxn id="408" idx="0"/>
            </p:cNvCxnSpPr>
            <p:nvPr/>
          </p:nvCxnSpPr>
          <p:spPr>
            <a:xfrm>
              <a:off x="7041904" y="3609418"/>
              <a:ext cx="3970" cy="206793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" name="Flowchart: Summing Junction 409"/>
            <p:cNvSpPr/>
            <p:nvPr/>
          </p:nvSpPr>
          <p:spPr>
            <a:xfrm>
              <a:off x="7718257" y="3814605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11" name="Straight Connector 410"/>
            <p:cNvCxnSpPr>
              <a:stCxn id="404" idx="2"/>
              <a:endCxn id="410" idx="0"/>
            </p:cNvCxnSpPr>
            <p:nvPr/>
          </p:nvCxnSpPr>
          <p:spPr>
            <a:xfrm flipH="1">
              <a:off x="7808556" y="3617517"/>
              <a:ext cx="13187" cy="1970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" name="Flowchart: Summing Junction 411"/>
            <p:cNvSpPr/>
            <p:nvPr/>
          </p:nvSpPr>
          <p:spPr>
            <a:xfrm>
              <a:off x="8482064" y="3814605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13" name="Straight Connector 412"/>
            <p:cNvCxnSpPr>
              <a:stCxn id="405" idx="2"/>
              <a:endCxn id="412" idx="0"/>
            </p:cNvCxnSpPr>
            <p:nvPr/>
          </p:nvCxnSpPr>
          <p:spPr>
            <a:xfrm flipH="1">
              <a:off x="8572364" y="3609418"/>
              <a:ext cx="562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4" name="Flowchart: Summing Junction 413"/>
            <p:cNvSpPr/>
            <p:nvPr/>
          </p:nvSpPr>
          <p:spPr>
            <a:xfrm>
              <a:off x="5371181" y="3817898"/>
              <a:ext cx="180600" cy="180600"/>
            </a:xfrm>
            <a:prstGeom prst="flowChartSummingJunction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15" name="Straight Connector 414"/>
            <p:cNvCxnSpPr>
              <a:endCxn id="414" idx="0"/>
            </p:cNvCxnSpPr>
            <p:nvPr/>
          </p:nvCxnSpPr>
          <p:spPr>
            <a:xfrm>
              <a:off x="5457728" y="3492968"/>
              <a:ext cx="3753" cy="32493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6" name="TextBox 415"/>
            <p:cNvSpPr txBox="1"/>
            <p:nvPr/>
          </p:nvSpPr>
          <p:spPr>
            <a:xfrm>
              <a:off x="5069981" y="3173657"/>
              <a:ext cx="811980" cy="4138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gCR3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17" name="Straight Connector 416"/>
            <p:cNvCxnSpPr>
              <a:endCxn id="414" idx="2"/>
            </p:cNvCxnSpPr>
            <p:nvPr/>
          </p:nvCxnSpPr>
          <p:spPr>
            <a:xfrm>
              <a:off x="4756502" y="3908117"/>
              <a:ext cx="614679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8" name="Straight Connector 417"/>
            <p:cNvCxnSpPr/>
            <p:nvPr/>
          </p:nvCxnSpPr>
          <p:spPr>
            <a:xfrm>
              <a:off x="4770420" y="3513989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9" name="TextBox 418"/>
            <p:cNvSpPr txBox="1"/>
            <p:nvPr/>
          </p:nvSpPr>
          <p:spPr>
            <a:xfrm>
              <a:off x="4502271" y="3185189"/>
              <a:ext cx="685188" cy="4138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gVA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20" name="Straight Connector 419"/>
            <p:cNvCxnSpPr>
              <a:stCxn id="414" idx="6"/>
              <a:endCxn id="406" idx="2"/>
            </p:cNvCxnSpPr>
            <p:nvPr/>
          </p:nvCxnSpPr>
          <p:spPr>
            <a:xfrm flipV="1">
              <a:off x="5551781" y="3908117"/>
              <a:ext cx="611488" cy="8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1" name="Straight Connector 420"/>
            <p:cNvCxnSpPr>
              <a:stCxn id="406" idx="6"/>
              <a:endCxn id="408" idx="2"/>
            </p:cNvCxnSpPr>
            <p:nvPr/>
          </p:nvCxnSpPr>
          <p:spPr>
            <a:xfrm flipV="1">
              <a:off x="6343869" y="3906511"/>
              <a:ext cx="611705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Connector 421"/>
            <p:cNvCxnSpPr>
              <a:stCxn id="408" idx="6"/>
              <a:endCxn id="410" idx="2"/>
            </p:cNvCxnSpPr>
            <p:nvPr/>
          </p:nvCxnSpPr>
          <p:spPr>
            <a:xfrm flipV="1">
              <a:off x="7136174" y="3904905"/>
              <a:ext cx="582083" cy="1606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3" name="Straight Connector 422"/>
            <p:cNvCxnSpPr>
              <a:stCxn id="410" idx="6"/>
              <a:endCxn id="412" idx="2"/>
            </p:cNvCxnSpPr>
            <p:nvPr/>
          </p:nvCxnSpPr>
          <p:spPr>
            <a:xfrm>
              <a:off x="7898857" y="3904905"/>
              <a:ext cx="58320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4" name="Rounded Rectangle 423"/>
            <p:cNvSpPr/>
            <p:nvPr/>
          </p:nvSpPr>
          <p:spPr>
            <a:xfrm>
              <a:off x="4468470" y="4265310"/>
              <a:ext cx="4536504" cy="1200155"/>
            </a:xfrm>
            <a:prstGeom prst="roundRect">
              <a:avLst>
                <a:gd name="adj" fmla="val 7604"/>
              </a:avLst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25" name="Elbow Connector 424"/>
            <p:cNvCxnSpPr>
              <a:endCxn id="402" idx="0"/>
            </p:cNvCxnSpPr>
            <p:nvPr/>
          </p:nvCxnSpPr>
          <p:spPr>
            <a:xfrm rot="5400000" flipH="1" flipV="1">
              <a:off x="4982226" y="3680852"/>
              <a:ext cx="1735068" cy="800111"/>
            </a:xfrm>
            <a:prstGeom prst="bentConnector5">
              <a:avLst>
                <a:gd name="adj1" fmla="val -13175"/>
                <a:gd name="adj2" fmla="val 44925"/>
                <a:gd name="adj3" fmla="val 110192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Elbow Connector 425"/>
            <p:cNvCxnSpPr>
              <a:stCxn id="439" idx="4"/>
              <a:endCxn id="403" idx="0"/>
            </p:cNvCxnSpPr>
            <p:nvPr/>
          </p:nvCxnSpPr>
          <p:spPr>
            <a:xfrm rot="5400000" flipH="1" flipV="1">
              <a:off x="5796446" y="3667926"/>
              <a:ext cx="1700009" cy="790909"/>
            </a:xfrm>
            <a:prstGeom prst="bentConnector5">
              <a:avLst>
                <a:gd name="adj1" fmla="val -15954"/>
                <a:gd name="adj2" fmla="val 50000"/>
                <a:gd name="adj3" fmla="val 111079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7" name="Elbow Connector 426"/>
            <p:cNvCxnSpPr/>
            <p:nvPr/>
          </p:nvCxnSpPr>
          <p:spPr>
            <a:xfrm rot="5400000" flipH="1" flipV="1">
              <a:off x="6536653" y="3684671"/>
              <a:ext cx="1763251" cy="764292"/>
            </a:xfrm>
            <a:prstGeom prst="bentConnector5">
              <a:avLst>
                <a:gd name="adj1" fmla="val -12965"/>
                <a:gd name="adj2" fmla="val 48537"/>
                <a:gd name="adj3" fmla="val 108562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8" name="Elbow Connector 427"/>
            <p:cNvCxnSpPr>
              <a:endCxn id="405" idx="0"/>
            </p:cNvCxnSpPr>
            <p:nvPr/>
          </p:nvCxnSpPr>
          <p:spPr>
            <a:xfrm rot="5400000" flipH="1" flipV="1">
              <a:off x="7315035" y="3701724"/>
              <a:ext cx="1746241" cy="769543"/>
            </a:xfrm>
            <a:prstGeom prst="bentConnector5">
              <a:avLst>
                <a:gd name="adj1" fmla="val -13102"/>
                <a:gd name="adj2" fmla="val 44723"/>
                <a:gd name="adj3" fmla="val 109721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Connector 428"/>
            <p:cNvCxnSpPr>
              <a:stCxn id="406" idx="4"/>
              <a:endCxn id="439" idx="0"/>
            </p:cNvCxnSpPr>
            <p:nvPr/>
          </p:nvCxnSpPr>
          <p:spPr>
            <a:xfrm flipH="1">
              <a:off x="6250996" y="3998417"/>
              <a:ext cx="2573" cy="48291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0" name="Straight Connector 429"/>
            <p:cNvCxnSpPr>
              <a:stCxn id="408" idx="4"/>
              <a:endCxn id="440" idx="0"/>
            </p:cNvCxnSpPr>
            <p:nvPr/>
          </p:nvCxnSpPr>
          <p:spPr>
            <a:xfrm flipH="1">
              <a:off x="7043084" y="3996811"/>
              <a:ext cx="2790" cy="48452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Connector 430"/>
            <p:cNvCxnSpPr>
              <a:stCxn id="410" idx="4"/>
              <a:endCxn id="442" idx="0"/>
            </p:cNvCxnSpPr>
            <p:nvPr/>
          </p:nvCxnSpPr>
          <p:spPr>
            <a:xfrm>
              <a:off x="7808557" y="3995205"/>
              <a:ext cx="1777" cy="49730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2" name="Straight Connector 431"/>
            <p:cNvCxnSpPr>
              <a:stCxn id="412" idx="4"/>
              <a:endCxn id="443" idx="0"/>
            </p:cNvCxnSpPr>
            <p:nvPr/>
          </p:nvCxnSpPr>
          <p:spPr>
            <a:xfrm>
              <a:off x="8572364" y="3995205"/>
              <a:ext cx="562" cy="48613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3" name="Straight Connector 432"/>
            <p:cNvCxnSpPr>
              <a:stCxn id="414" idx="4"/>
              <a:endCxn id="441" idx="0"/>
            </p:cNvCxnSpPr>
            <p:nvPr/>
          </p:nvCxnSpPr>
          <p:spPr>
            <a:xfrm flipH="1">
              <a:off x="5458908" y="3998498"/>
              <a:ext cx="2573" cy="48283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4" name="Straight Connector 433"/>
            <p:cNvCxnSpPr>
              <a:endCxn id="441" idx="2"/>
            </p:cNvCxnSpPr>
            <p:nvPr/>
          </p:nvCxnSpPr>
          <p:spPr>
            <a:xfrm>
              <a:off x="4756501" y="4697359"/>
              <a:ext cx="486382" cy="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5" name="Straight Connector 434"/>
            <p:cNvCxnSpPr/>
            <p:nvPr/>
          </p:nvCxnSpPr>
          <p:spPr>
            <a:xfrm>
              <a:off x="4756501" y="4681051"/>
              <a:ext cx="0" cy="35790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6" name="TextBox 435"/>
            <p:cNvSpPr txBox="1"/>
            <p:nvPr/>
          </p:nvSpPr>
          <p:spPr>
            <a:xfrm>
              <a:off x="4479752" y="5023026"/>
              <a:ext cx="811980" cy="4138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nCR3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37" name="Straight Connector 436"/>
            <p:cNvCxnSpPr>
              <a:stCxn id="443" idx="4"/>
              <a:endCxn id="438" idx="0"/>
            </p:cNvCxnSpPr>
            <p:nvPr/>
          </p:nvCxnSpPr>
          <p:spPr>
            <a:xfrm flipH="1">
              <a:off x="8569275" y="4913384"/>
              <a:ext cx="3651" cy="17022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8" name="TextBox 437"/>
            <p:cNvSpPr txBox="1"/>
            <p:nvPr/>
          </p:nvSpPr>
          <p:spPr>
            <a:xfrm>
              <a:off x="8244432" y="5083608"/>
              <a:ext cx="649686" cy="41385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39" name="Oval 438"/>
            <p:cNvSpPr/>
            <p:nvPr/>
          </p:nvSpPr>
          <p:spPr>
            <a:xfrm>
              <a:off x="6034972" y="448133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3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0" name="Oval 439"/>
            <p:cNvSpPr/>
            <p:nvPr/>
          </p:nvSpPr>
          <p:spPr>
            <a:xfrm>
              <a:off x="6827059" y="448133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5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1" name="Oval 440"/>
            <p:cNvSpPr/>
            <p:nvPr/>
          </p:nvSpPr>
          <p:spPr>
            <a:xfrm>
              <a:off x="5242884" y="448133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1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2" name="Oval 441"/>
            <p:cNvSpPr/>
            <p:nvPr/>
          </p:nvSpPr>
          <p:spPr>
            <a:xfrm>
              <a:off x="7594310" y="4492507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7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3" name="Oval 442"/>
            <p:cNvSpPr/>
            <p:nvPr/>
          </p:nvSpPr>
          <p:spPr>
            <a:xfrm>
              <a:off x="8356902" y="448133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9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451" name="TextBox 450"/>
          <p:cNvSpPr txBox="1"/>
          <p:nvPr/>
        </p:nvSpPr>
        <p:spPr>
          <a:xfrm>
            <a:off x="611560" y="6129300"/>
            <a:ext cx="361028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dirty="0" err="1" smtClean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sPA</a:t>
            </a:r>
            <a:r>
              <a:rPr lang="en-US" altLang="ko-KR" sz="1600" b="1" baseline="30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Tahoma" pitchFamily="34" charset="0"/>
                <a:cs typeface="Tahoma" pitchFamily="34" charset="0"/>
              </a:rPr>
              <a:t>*</a:t>
            </a:r>
            <a:r>
              <a:rPr lang="en-US" altLang="ko-KR" sz="11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: Speculatively obtained system physical address</a:t>
            </a:r>
            <a:endParaRPr lang="ko-KR" altLang="en-US" sz="110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453" name="Straight Arrow Connector 452"/>
          <p:cNvCxnSpPr/>
          <p:nvPr/>
        </p:nvCxnSpPr>
        <p:spPr>
          <a:xfrm>
            <a:off x="375785" y="3460782"/>
            <a:ext cx="1188000" cy="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2051720" y="4284095"/>
            <a:ext cx="1747746" cy="593737"/>
            <a:chOff x="2051720" y="4284095"/>
            <a:chExt cx="1747746" cy="593737"/>
          </a:xfrm>
        </p:grpSpPr>
        <p:sp>
          <p:nvSpPr>
            <p:cNvPr id="444" name="Rounded Rectangle 443"/>
            <p:cNvSpPr/>
            <p:nvPr/>
          </p:nvSpPr>
          <p:spPr>
            <a:xfrm>
              <a:off x="2053164" y="4294391"/>
              <a:ext cx="1708746" cy="533685"/>
            </a:xfrm>
            <a:prstGeom prst="roundRect">
              <a:avLst>
                <a:gd name="adj" fmla="val 7604"/>
              </a:avLst>
            </a:prstGeom>
            <a:solidFill>
              <a:schemeClr val="bg1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5" name="TextBox 444"/>
            <p:cNvSpPr txBox="1"/>
            <p:nvPr/>
          </p:nvSpPr>
          <p:spPr>
            <a:xfrm>
              <a:off x="2087079" y="4284095"/>
              <a:ext cx="43313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gVA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cxnSp>
          <p:nvCxnSpPr>
            <p:cNvPr id="446" name="Straight Connector 445"/>
            <p:cNvCxnSpPr/>
            <p:nvPr/>
          </p:nvCxnSpPr>
          <p:spPr>
            <a:xfrm>
              <a:off x="2492124" y="4558046"/>
              <a:ext cx="307460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7" name="Straight Connector 446"/>
            <p:cNvCxnSpPr/>
            <p:nvPr/>
          </p:nvCxnSpPr>
          <p:spPr>
            <a:xfrm>
              <a:off x="3032184" y="4558045"/>
              <a:ext cx="307460" cy="1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8" name="TextBox 447"/>
            <p:cNvSpPr txBox="1"/>
            <p:nvPr/>
          </p:nvSpPr>
          <p:spPr>
            <a:xfrm>
              <a:off x="3302214" y="4423031"/>
              <a:ext cx="49725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err="1" smtClean="0">
                  <a:solidFill>
                    <a:srgbClr val="FF000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sPA</a:t>
              </a:r>
              <a:r>
                <a:rPr lang="en-US" altLang="ko-KR" sz="1600" b="1" baseline="30000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*</a:t>
              </a:r>
              <a:endParaRPr lang="ko-KR" altLang="en-US" sz="1100" b="1" baseline="300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49" name="Rectangle 448"/>
            <p:cNvSpPr/>
            <p:nvPr/>
          </p:nvSpPr>
          <p:spPr>
            <a:xfrm>
              <a:off x="2807159" y="4406414"/>
              <a:ext cx="200481" cy="26730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solidFill>
                    <a:schemeClr val="tx1"/>
                  </a:solidFill>
                  <a:latin typeface="Tahoma" pitchFamily="34" charset="0"/>
                  <a:cs typeface="Tahoma" pitchFamily="34" charset="0"/>
                </a:rPr>
                <a:t>1</a:t>
              </a:r>
              <a:endParaRPr lang="ko-KR" altLang="en-US" sz="1600" dirty="0">
                <a:solidFill>
                  <a:schemeClr val="tx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113817" y="4464115"/>
              <a:ext cx="41229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PID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2051720" y="4616222"/>
              <a:ext cx="527709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1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VMID</a:t>
              </a:r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2499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9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" grpId="0" animBg="1"/>
      <p:bldP spid="166" grpId="0" animBg="1"/>
      <p:bldP spid="167" grpId="0"/>
      <p:bldP spid="45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Experimental Methodology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ko-KR" dirty="0" err="1" smtClean="0"/>
              <a:t>Simics</a:t>
            </a:r>
            <a:r>
              <a:rPr lang="en-US" altLang="ko-KR" dirty="0" smtClean="0"/>
              <a:t> with custom memory hierarchy model</a:t>
            </a:r>
          </a:p>
          <a:p>
            <a:pPr lvl="1"/>
            <a:r>
              <a:rPr lang="en-US" altLang="ko-KR" dirty="0" smtClean="0"/>
              <a:t>Processor</a:t>
            </a:r>
          </a:p>
          <a:p>
            <a:pPr lvl="2"/>
            <a:r>
              <a:rPr lang="en-US" altLang="ko-KR" dirty="0" smtClean="0"/>
              <a:t>Single in-order processor for x86</a:t>
            </a:r>
          </a:p>
          <a:p>
            <a:pPr lvl="1"/>
            <a:r>
              <a:rPr lang="en-US" altLang="ko-KR" dirty="0" smtClean="0"/>
              <a:t>Cache</a:t>
            </a:r>
          </a:p>
          <a:p>
            <a:pPr lvl="2"/>
            <a:r>
              <a:rPr lang="en-US" altLang="ko-KR" dirty="0" smtClean="0"/>
              <a:t>Split L1 I/D and unified L2</a:t>
            </a:r>
          </a:p>
          <a:p>
            <a:pPr lvl="1"/>
            <a:r>
              <a:rPr lang="en-US" altLang="ko-KR" dirty="0" smtClean="0"/>
              <a:t>TLB</a:t>
            </a:r>
          </a:p>
          <a:p>
            <a:pPr lvl="2"/>
            <a:r>
              <a:rPr lang="en-US" altLang="ko-KR" dirty="0" smtClean="0"/>
              <a:t>Split L1 I/D and L2 I/D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Page Walk Cache</a:t>
            </a:r>
          </a:p>
          <a:p>
            <a:pPr lvl="2"/>
            <a:r>
              <a:rPr lang="en-US" altLang="ko-KR" dirty="0" smtClean="0"/>
              <a:t>intermediate translations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Nested TLB</a:t>
            </a:r>
          </a:p>
          <a:p>
            <a:pPr lvl="2"/>
            <a:r>
              <a:rPr lang="en-US" altLang="ko-KR" dirty="0" smtClean="0"/>
              <a:t>guest physical to system physical translation</a:t>
            </a:r>
            <a:endParaRPr lang="en-US" altLang="ko-KR" dirty="0"/>
          </a:p>
          <a:p>
            <a:pPr lvl="1"/>
            <a:endParaRPr lang="en-US" altLang="ko-KR" dirty="0" smtClean="0"/>
          </a:p>
          <a:p>
            <a:r>
              <a:rPr lang="en-US" altLang="ko-KR" dirty="0" err="1" smtClean="0"/>
              <a:t>Xen</a:t>
            </a:r>
            <a:r>
              <a:rPr lang="en-US" altLang="ko-KR" dirty="0" smtClean="0"/>
              <a:t> hypervisor on </a:t>
            </a:r>
            <a:r>
              <a:rPr lang="en-US" altLang="ko-KR" dirty="0" err="1" smtClean="0"/>
              <a:t>Simics</a:t>
            </a:r>
            <a:endParaRPr lang="en-US" altLang="ko-KR" dirty="0"/>
          </a:p>
          <a:p>
            <a:pPr lvl="1"/>
            <a:r>
              <a:rPr lang="en-US" altLang="ko-KR" dirty="0" smtClean="0"/>
              <a:t>Domain-0 and Domain-U(guest VM) are running 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Workloads (more in the paper)</a:t>
            </a:r>
          </a:p>
          <a:p>
            <a:pPr lvl="1"/>
            <a:r>
              <a:rPr lang="en-US" altLang="ko-KR" dirty="0" err="1" smtClean="0"/>
              <a:t>SPECint</a:t>
            </a:r>
            <a:r>
              <a:rPr lang="en-US" altLang="ko-KR" dirty="0" smtClean="0"/>
              <a:t> 2006: </a:t>
            </a:r>
            <a:r>
              <a:rPr lang="en-US" altLang="ko-KR" dirty="0" err="1" smtClean="0"/>
              <a:t>Gcc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mcf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sjeng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Commercial: </a:t>
            </a:r>
            <a:r>
              <a:rPr lang="en-US" altLang="ko-KR" dirty="0" err="1" smtClean="0"/>
              <a:t>SPECjbb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RUBiS</a:t>
            </a:r>
            <a:r>
              <a:rPr lang="en-US" altLang="ko-KR" dirty="0" smtClean="0"/>
              <a:t>, OLTP likes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1203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Evaluated Schemes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State-of-the-art hardware 2D page walker (base)</a:t>
            </a:r>
          </a:p>
          <a:p>
            <a:pPr lvl="1"/>
            <a:r>
              <a:rPr lang="en-US" altLang="ko-KR" dirty="0" smtClean="0">
                <a:solidFill>
                  <a:srgbClr val="FF0000"/>
                </a:solidFill>
              </a:rPr>
              <a:t>With 2D PWC and NTLB</a:t>
            </a:r>
          </a:p>
          <a:p>
            <a:pPr lvl="1"/>
            <a:r>
              <a:rPr lang="en-US" altLang="ko-KR" dirty="0" smtClean="0"/>
              <a:t>[</a:t>
            </a:r>
            <a:r>
              <a:rPr lang="en-US" altLang="ko-KR" dirty="0" err="1" smtClean="0"/>
              <a:t>Bhargava</a:t>
            </a:r>
            <a:r>
              <a:rPr lang="en-US" altLang="ko-KR" dirty="0" smtClean="0"/>
              <a:t> et al. ASPLOS ’08]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Flat nested walker (flat)</a:t>
            </a:r>
          </a:p>
          <a:p>
            <a:pPr lvl="1"/>
            <a:r>
              <a:rPr lang="en-US" altLang="ko-KR" dirty="0" smtClean="0"/>
              <a:t>With 1D PWC and NTLB</a:t>
            </a:r>
          </a:p>
          <a:p>
            <a:endParaRPr lang="en-US" altLang="ko-KR" dirty="0"/>
          </a:p>
          <a:p>
            <a:r>
              <a:rPr lang="en-US" altLang="ko-KR" dirty="0" smtClean="0"/>
              <a:t>Speculative inverted shadow paging (</a:t>
            </a:r>
            <a:r>
              <a:rPr lang="en-US" altLang="ko-KR" dirty="0" err="1" smtClean="0"/>
              <a:t>SpecISP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With flat nested page tables as backing page tables</a:t>
            </a:r>
          </a:p>
          <a:p>
            <a:endParaRPr lang="en-US" altLang="ko-KR" dirty="0" smtClean="0"/>
          </a:p>
          <a:p>
            <a:r>
              <a:rPr lang="en-US" altLang="ko-KR" dirty="0" smtClean="0"/>
              <a:t>Perfect TLB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0319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Improvements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/>
        </p:nvGraphicFramePr>
        <p:xfrm>
          <a:off x="438149" y="1659730"/>
          <a:ext cx="8267701" cy="353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7" name="Group 6"/>
          <p:cNvGrpSpPr/>
          <p:nvPr/>
        </p:nvGrpSpPr>
        <p:grpSpPr>
          <a:xfrm>
            <a:off x="3536885" y="2804708"/>
            <a:ext cx="824813" cy="534282"/>
            <a:chOff x="3626895" y="2894718"/>
            <a:chExt cx="824813" cy="534282"/>
          </a:xfrm>
        </p:grpSpPr>
        <p:cxnSp>
          <p:nvCxnSpPr>
            <p:cNvPr id="4" name="Straight Arrow Connector 3"/>
            <p:cNvCxnSpPr/>
            <p:nvPr/>
          </p:nvCxnSpPr>
          <p:spPr>
            <a:xfrm>
              <a:off x="3626895" y="2894718"/>
              <a:ext cx="0" cy="534282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3650527" y="2975436"/>
              <a:ext cx="801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Better</a:t>
              </a:r>
              <a:endParaRPr lang="ko-KR" altLang="en-US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24</a:t>
            </a:fld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26695" y="555276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altLang="ko-K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SPECint</a:t>
            </a:r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78616" y="5544235"/>
            <a:ext cx="154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[Commercial]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64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Improvements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9" name="Chart 8"/>
          <p:cNvGraphicFramePr>
            <a:graphicFrameLocks/>
          </p:cNvGraphicFramePr>
          <p:nvPr/>
        </p:nvGraphicFramePr>
        <p:xfrm>
          <a:off x="438149" y="1659730"/>
          <a:ext cx="8267701" cy="353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25</a:t>
            </a:fld>
            <a:endParaRPr lang="ko-KR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26695" y="555276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altLang="ko-K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SPECint</a:t>
            </a:r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78616" y="5544235"/>
            <a:ext cx="154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[Commercial]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3019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Improvements</a:t>
            </a:r>
            <a:endParaRPr lang="ko-KR" alt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aphicFrame>
        <p:nvGraphicFramePr>
          <p:cNvPr id="7" name="Chart 6"/>
          <p:cNvGraphicFramePr>
            <a:graphicFrameLocks/>
          </p:cNvGraphicFramePr>
          <p:nvPr/>
        </p:nvGraphicFramePr>
        <p:xfrm>
          <a:off x="438149" y="1659730"/>
          <a:ext cx="8267701" cy="353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26</a:t>
            </a:fld>
            <a:endParaRPr lang="ko-KR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26695" y="5552768"/>
            <a:ext cx="1133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</a:t>
            </a:r>
            <a:r>
              <a:rPr lang="en-US" altLang="ko-K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SPECint</a:t>
            </a:r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778616" y="5544235"/>
            <a:ext cx="15492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[Commercial]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171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Performance Improvements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auto">
          <a:xfrm>
            <a:off x="844238" y="5397169"/>
            <a:ext cx="7598192" cy="777136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Up to 25%(</a:t>
            </a:r>
            <a:r>
              <a:rPr lang="en-US" altLang="ko-KR" sz="2200" dirty="0" err="1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Volano</a:t>
            </a: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), Average 14%</a:t>
            </a:r>
          </a:p>
          <a:p>
            <a:pPr algn="ctr">
              <a:spcBef>
                <a:spcPct val="50000"/>
              </a:spcBef>
            </a:pPr>
            <a:endParaRPr lang="en-US" altLang="ko-KR" sz="7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graphicFrame>
        <p:nvGraphicFramePr>
          <p:cNvPr id="12" name="Chart 11"/>
          <p:cNvGraphicFramePr>
            <a:graphicFrameLocks/>
          </p:cNvGraphicFramePr>
          <p:nvPr/>
        </p:nvGraphicFramePr>
        <p:xfrm>
          <a:off x="438149" y="1659730"/>
          <a:ext cx="8267701" cy="35385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650469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Our paper is revisiting the page walks for virtualized systems</a:t>
            </a:r>
          </a:p>
          <a:p>
            <a:pPr lvl="1"/>
            <a:r>
              <a:rPr lang="en-US" altLang="ko-KR" dirty="0" smtClean="0"/>
              <a:t>Differences of memory managements for virtual machines and for processes in native systems</a:t>
            </a:r>
          </a:p>
          <a:p>
            <a:pPr lvl="1"/>
            <a:endParaRPr lang="en-US" altLang="ko-KR" dirty="0"/>
          </a:p>
          <a:p>
            <a:r>
              <a:rPr lang="en-US" altLang="ko-KR" dirty="0" smtClean="0"/>
              <a:t>We propose </a:t>
            </a:r>
            <a:r>
              <a:rPr lang="en-US" altLang="ko-KR" dirty="0"/>
              <a:t>a bottom-up reorganization of address translation supports for virtualized </a:t>
            </a:r>
            <a:r>
              <a:rPr lang="en-US" altLang="ko-KR" dirty="0" smtClean="0"/>
              <a:t>systems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Flattening nested page tables</a:t>
            </a:r>
          </a:p>
          <a:p>
            <a:pPr lvl="2"/>
            <a:r>
              <a:rPr lang="en-US" altLang="ko-KR" dirty="0" smtClean="0"/>
              <a:t>Reduce memory references for 2D page walks with little extra hardware</a:t>
            </a:r>
          </a:p>
          <a:p>
            <a:pPr lvl="1"/>
            <a:endParaRPr lang="en-US" altLang="ko-KR" dirty="0" smtClean="0"/>
          </a:p>
          <a:p>
            <a:pPr lvl="1"/>
            <a:r>
              <a:rPr lang="en-US" altLang="ko-KR" dirty="0" smtClean="0"/>
              <a:t>Speculative inverted shadow paging</a:t>
            </a:r>
          </a:p>
          <a:p>
            <a:pPr lvl="2"/>
            <a:r>
              <a:rPr lang="en-US" altLang="ko-KR" dirty="0" smtClean="0"/>
              <a:t>Reduce the cost of a nested page walk</a:t>
            </a:r>
          </a:p>
          <a:p>
            <a:pPr lvl="1"/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28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028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01570" y="1823960"/>
            <a:ext cx="7920000" cy="1470025"/>
          </a:xfrm>
        </p:spPr>
        <p:txBody>
          <a:bodyPr/>
          <a:lstStyle/>
          <a:p>
            <a:r>
              <a:rPr lang="en-US" altLang="ko-KR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Thank you !</a:t>
            </a:r>
            <a:br>
              <a:rPr lang="en-US" altLang="ko-KR" sz="4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altLang="ko-KR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/>
            </a:r>
            <a:br>
              <a:rPr lang="en-US" altLang="ko-KR" sz="32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altLang="ko-KR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Revisiting Hardware-Assisted Page Walks</a:t>
            </a:r>
            <a:br>
              <a:rPr lang="en-US" altLang="ko-KR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</a:br>
            <a:r>
              <a:rPr lang="en-US" altLang="ko-KR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 Virtualized Systems</a:t>
            </a:r>
            <a:endParaRPr lang="ko-KR" altLang="en-US" b="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altLang="ko-KR" sz="18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Jeongseob</a:t>
            </a:r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altLang="ko-KR" sz="18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Ahn</a:t>
            </a:r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n-US" altLang="ko-KR" sz="18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Seongwook</a:t>
            </a:r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Jin, and </a:t>
            </a:r>
            <a:r>
              <a:rPr lang="en-US" altLang="ko-KR" sz="1800" b="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Jaehyuk</a:t>
            </a:r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 Huh</a:t>
            </a:r>
          </a:p>
          <a:p>
            <a:endParaRPr lang="en-US" altLang="ko-KR" sz="1800" b="0" dirty="0" smtClean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Computer Science Department</a:t>
            </a:r>
          </a:p>
          <a:p>
            <a:r>
              <a:rPr lang="en-US" altLang="ko-KR" sz="1800" b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KAIST</a:t>
            </a:r>
            <a:endParaRPr lang="ko-KR" altLang="en-US" sz="1800" b="0" dirty="0"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403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Address Translation for VMs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Virtualization requires two-level address translations</a:t>
            </a:r>
          </a:p>
          <a:p>
            <a:pPr lvl="1"/>
            <a:r>
              <a:rPr lang="en-US" altLang="ko-KR" dirty="0"/>
              <a:t>To provide isolated address space for each </a:t>
            </a:r>
            <a:r>
              <a:rPr lang="en-US" altLang="ko-KR" dirty="0" smtClean="0"/>
              <a:t>VM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/>
              <a:t>Guest page tables are used to translate </a:t>
            </a:r>
            <a:r>
              <a:rPr lang="en-US" altLang="ko-KR" dirty="0" err="1" smtClean="0"/>
              <a:t>gVA</a:t>
            </a:r>
            <a:r>
              <a:rPr lang="en-US" altLang="ko-KR" dirty="0" smtClean="0"/>
              <a:t> to </a:t>
            </a:r>
            <a:r>
              <a:rPr lang="en-US" altLang="ko-KR" dirty="0" err="1" smtClean="0"/>
              <a:t>gPA</a:t>
            </a:r>
            <a:endParaRPr lang="en-US" altLang="ko-KR" dirty="0" smtClean="0"/>
          </a:p>
          <a:p>
            <a:pPr lvl="1"/>
            <a:endParaRPr lang="ko-KR" alt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5436096" y="2266743"/>
            <a:ext cx="3024635" cy="1091411"/>
            <a:chOff x="5364088" y="5217909"/>
            <a:chExt cx="3024635" cy="1091411"/>
          </a:xfrm>
        </p:grpSpPr>
        <p:sp>
          <p:nvSpPr>
            <p:cNvPr id="49" name="Rectangle 48"/>
            <p:cNvSpPr/>
            <p:nvPr/>
          </p:nvSpPr>
          <p:spPr>
            <a:xfrm>
              <a:off x="5508104" y="5445224"/>
              <a:ext cx="1440160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364088" y="5301208"/>
              <a:ext cx="1440160" cy="8640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442229" y="5303530"/>
              <a:ext cx="1283878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Nested</a:t>
              </a:r>
            </a:p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Page Table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(per VM)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2" name="Right Arrow 51"/>
            <p:cNvSpPr/>
            <p:nvPr/>
          </p:nvSpPr>
          <p:spPr>
            <a:xfrm>
              <a:off x="7020272" y="5659286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948264" y="5217909"/>
              <a:ext cx="14404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System Physical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27584" y="2258870"/>
            <a:ext cx="4545274" cy="1099284"/>
            <a:chOff x="2042950" y="3573016"/>
            <a:chExt cx="4545274" cy="1099284"/>
          </a:xfrm>
        </p:grpSpPr>
        <p:sp>
          <p:nvSpPr>
            <p:cNvPr id="63" name="Rectangle 62"/>
            <p:cNvSpPr/>
            <p:nvPr/>
          </p:nvSpPr>
          <p:spPr>
            <a:xfrm>
              <a:off x="3705267" y="3808204"/>
              <a:ext cx="1440160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61251" y="3664188"/>
              <a:ext cx="1440160" cy="8640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639392" y="3666510"/>
              <a:ext cx="1283878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</a:t>
              </a:r>
            </a:p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Page Table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(per process)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>
              <a:off x="5292080" y="4024228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Right Arrow 66"/>
            <p:cNvSpPr/>
            <p:nvPr/>
          </p:nvSpPr>
          <p:spPr>
            <a:xfrm>
              <a:off x="2114958" y="4018007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42950" y="3573016"/>
              <a:ext cx="12025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256655" y="3592180"/>
              <a:ext cx="13227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Physical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</p:grpSp>
      <p:sp>
        <p:nvSpPr>
          <p:cNvPr id="20" name="Rectangle 19"/>
          <p:cNvSpPr/>
          <p:nvPr/>
        </p:nvSpPr>
        <p:spPr>
          <a:xfrm>
            <a:off x="5414568" y="2305731"/>
            <a:ext cx="3046163" cy="1213279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34607" y="4354312"/>
            <a:ext cx="7497833" cy="2055894"/>
            <a:chOff x="1034607" y="4354312"/>
            <a:chExt cx="7497833" cy="2055894"/>
          </a:xfrm>
        </p:grpSpPr>
        <p:grpSp>
          <p:nvGrpSpPr>
            <p:cNvPr id="77" name="Group 82"/>
            <p:cNvGrpSpPr/>
            <p:nvPr/>
          </p:nvGrpSpPr>
          <p:grpSpPr>
            <a:xfrm>
              <a:off x="5940152" y="4539491"/>
              <a:ext cx="2592288" cy="1096545"/>
              <a:chOff x="5796136" y="4509120"/>
              <a:chExt cx="2592288" cy="1096545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5823139" y="5236333"/>
                <a:ext cx="250581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physical address</a:t>
                </a:r>
                <a:endParaRPr lang="ko-KR" alt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5796136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6084168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6372199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6660232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3" name="Rectangle 82"/>
              <p:cNvSpPr/>
              <p:nvPr/>
            </p:nvSpPr>
            <p:spPr>
              <a:xfrm>
                <a:off x="6948264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7236295" y="4878452"/>
                <a:ext cx="288033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7524328" y="4878452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7812360" y="4878452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8100391" y="4878452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8" name="Left Bracket 87"/>
              <p:cNvSpPr/>
              <p:nvPr/>
            </p:nvSpPr>
            <p:spPr>
              <a:xfrm rot="5400000">
                <a:off x="6552136" y="3897160"/>
                <a:ext cx="216000" cy="1728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Left Bracket 88"/>
              <p:cNvSpPr/>
              <p:nvPr/>
            </p:nvSpPr>
            <p:spPr>
              <a:xfrm rot="5400000">
                <a:off x="7850954" y="4338160"/>
                <a:ext cx="216000" cy="846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7622214" y="4509120"/>
                <a:ext cx="64800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Offset</a:t>
                </a:r>
                <a:endParaRPr lang="ko-KR" altLang="en-US" sz="1400" dirty="0"/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436585" y="4509120"/>
                <a:ext cx="60305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gPPN</a:t>
                </a:r>
                <a:endParaRPr lang="ko-KR" altLang="en-US" sz="1400" dirty="0"/>
              </a:p>
            </p:txBody>
          </p:sp>
        </p:grpSp>
        <p:grpSp>
          <p:nvGrpSpPr>
            <p:cNvPr id="92" name="Group 61"/>
            <p:cNvGrpSpPr/>
            <p:nvPr/>
          </p:nvGrpSpPr>
          <p:grpSpPr>
            <a:xfrm>
              <a:off x="3995936" y="4915339"/>
              <a:ext cx="936104" cy="1152745"/>
              <a:chOff x="3779912" y="5228583"/>
              <a:chExt cx="936104" cy="1152745"/>
            </a:xfrm>
          </p:grpSpPr>
          <p:sp>
            <p:nvSpPr>
              <p:cNvPr id="93" name="Rectangle 92"/>
              <p:cNvSpPr/>
              <p:nvPr/>
            </p:nvSpPr>
            <p:spPr>
              <a:xfrm>
                <a:off x="3995385" y="5229866"/>
                <a:ext cx="720079" cy="28803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4" name="Rectangle 93"/>
              <p:cNvSpPr/>
              <p:nvPr/>
            </p:nvSpPr>
            <p:spPr>
              <a:xfrm>
                <a:off x="3995937" y="5517232"/>
                <a:ext cx="720079" cy="28803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5" name="Rectangle 94"/>
              <p:cNvSpPr/>
              <p:nvPr/>
            </p:nvSpPr>
            <p:spPr>
              <a:xfrm>
                <a:off x="3995385" y="58059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6" name="Rectangle 95"/>
              <p:cNvSpPr/>
              <p:nvPr/>
            </p:nvSpPr>
            <p:spPr>
              <a:xfrm>
                <a:off x="3995937" y="6093296"/>
                <a:ext cx="720079" cy="288032"/>
              </a:xfrm>
              <a:prstGeom prst="rect">
                <a:avLst/>
              </a:prstGeom>
              <a:solidFill>
                <a:schemeClr val="accent2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7" name="Rectangle 96"/>
              <p:cNvSpPr/>
              <p:nvPr/>
            </p:nvSpPr>
            <p:spPr>
              <a:xfrm>
                <a:off x="3779913" y="5228583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8" name="Rectangle 97"/>
              <p:cNvSpPr/>
              <p:nvPr/>
            </p:nvSpPr>
            <p:spPr>
              <a:xfrm>
                <a:off x="3779912" y="5517232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99" name="Rectangle 98"/>
              <p:cNvSpPr/>
              <p:nvPr/>
            </p:nvSpPr>
            <p:spPr>
              <a:xfrm>
                <a:off x="3779912" y="5805264"/>
                <a:ext cx="216024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0" name="Rectangle 99"/>
              <p:cNvSpPr/>
              <p:nvPr/>
            </p:nvSpPr>
            <p:spPr>
              <a:xfrm>
                <a:off x="3779912" y="6093296"/>
                <a:ext cx="216024" cy="288032"/>
              </a:xfrm>
              <a:prstGeom prst="rect">
                <a:avLst/>
              </a:prstGeom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1" name="Elbow Connector 100"/>
            <p:cNvCxnSpPr>
              <a:stCxn id="118" idx="2"/>
              <a:endCxn id="99" idx="1"/>
            </p:cNvCxnSpPr>
            <p:nvPr/>
          </p:nvCxnSpPr>
          <p:spPr>
            <a:xfrm rot="16200000" flipH="1">
              <a:off x="2879167" y="4519267"/>
              <a:ext cx="226816" cy="2006721"/>
            </a:xfrm>
            <a:prstGeom prst="bentConnector2">
              <a:avLst/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Elbow Connector 101"/>
            <p:cNvCxnSpPr>
              <a:stCxn id="95" idx="3"/>
            </p:cNvCxnSpPr>
            <p:nvPr/>
          </p:nvCxnSpPr>
          <p:spPr>
            <a:xfrm flipV="1">
              <a:off x="4931488" y="4791531"/>
              <a:ext cx="1008664" cy="845171"/>
            </a:xfrm>
            <a:prstGeom prst="bentConnector3">
              <a:avLst>
                <a:gd name="adj1" fmla="val 50000"/>
              </a:avLst>
            </a:prstGeom>
            <a:ln w="28575"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Rectangle 102"/>
            <p:cNvSpPr/>
            <p:nvPr/>
          </p:nvSpPr>
          <p:spPr>
            <a:xfrm>
              <a:off x="3824303" y="6040874"/>
              <a:ext cx="125175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Page table</a:t>
              </a:r>
              <a:endParaRPr lang="ko-KR" altLang="en-US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04" name="Group 36"/>
            <p:cNvGrpSpPr/>
            <p:nvPr/>
          </p:nvGrpSpPr>
          <p:grpSpPr>
            <a:xfrm>
              <a:off x="1034607" y="4354312"/>
              <a:ext cx="2592288" cy="1054908"/>
              <a:chOff x="1403648" y="3923764"/>
              <a:chExt cx="2592288" cy="1054908"/>
            </a:xfrm>
          </p:grpSpPr>
          <p:sp>
            <p:nvSpPr>
              <p:cNvPr id="105" name="Rectangle 104"/>
              <p:cNvSpPr/>
              <p:nvPr/>
            </p:nvSpPr>
            <p:spPr>
              <a:xfrm>
                <a:off x="1596953" y="3923764"/>
                <a:ext cx="233153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Guest virtual address</a:t>
                </a:r>
                <a:endParaRPr lang="ko-KR" alt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1403648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7" name="Rectangle 106"/>
              <p:cNvSpPr/>
              <p:nvPr/>
            </p:nvSpPr>
            <p:spPr>
              <a:xfrm>
                <a:off x="1691680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8" name="Rectangle 107"/>
              <p:cNvSpPr/>
              <p:nvPr/>
            </p:nvSpPr>
            <p:spPr>
              <a:xfrm>
                <a:off x="1979711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09" name="Rectangle 108"/>
              <p:cNvSpPr/>
              <p:nvPr/>
            </p:nvSpPr>
            <p:spPr>
              <a:xfrm>
                <a:off x="2267744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0" name="Rectangle 109"/>
              <p:cNvSpPr/>
              <p:nvPr/>
            </p:nvSpPr>
            <p:spPr>
              <a:xfrm>
                <a:off x="2555776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1" name="Rectangle 110"/>
              <p:cNvSpPr/>
              <p:nvPr/>
            </p:nvSpPr>
            <p:spPr>
              <a:xfrm>
                <a:off x="2843807" y="4293096"/>
                <a:ext cx="288033" cy="288032"/>
              </a:xfrm>
              <a:prstGeom prst="rect">
                <a:avLst/>
              </a:prstGeom>
              <a:solidFill>
                <a:schemeClr val="accent3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2" name="Rectangle 111"/>
              <p:cNvSpPr/>
              <p:nvPr/>
            </p:nvSpPr>
            <p:spPr>
              <a:xfrm>
                <a:off x="3131840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3" name="Rectangle 112"/>
              <p:cNvSpPr/>
              <p:nvPr/>
            </p:nvSpPr>
            <p:spPr>
              <a:xfrm>
                <a:off x="3419872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4" name="Rectangle 113"/>
              <p:cNvSpPr/>
              <p:nvPr/>
            </p:nvSpPr>
            <p:spPr>
              <a:xfrm>
                <a:off x="3707903" y="4293096"/>
                <a:ext cx="288033" cy="288032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115" name="Left Bracket 114"/>
              <p:cNvSpPr/>
              <p:nvPr/>
            </p:nvSpPr>
            <p:spPr>
              <a:xfrm rot="16200000">
                <a:off x="2159648" y="3859632"/>
                <a:ext cx="216000" cy="1728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6" name="Left Bracket 115"/>
              <p:cNvSpPr/>
              <p:nvPr/>
            </p:nvSpPr>
            <p:spPr>
              <a:xfrm rot="16200000">
                <a:off x="3458466" y="4303656"/>
                <a:ext cx="216000" cy="846000"/>
              </a:xfrm>
              <a:prstGeom prst="leftBracket">
                <a:avLst>
                  <a:gd name="adj" fmla="val 56257"/>
                </a:avLst>
              </a:prstGeom>
              <a:ln w="28575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7" name="Rectangle 116"/>
              <p:cNvSpPr/>
              <p:nvPr/>
            </p:nvSpPr>
            <p:spPr>
              <a:xfrm>
                <a:off x="3229726" y="4653136"/>
                <a:ext cx="648000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Offset</a:t>
                </a:r>
                <a:endParaRPr lang="ko-KR" altLang="en-US" sz="1400" dirty="0"/>
              </a:p>
            </p:txBody>
          </p:sp>
          <p:sp>
            <p:nvSpPr>
              <p:cNvPr id="118" name="Rectangle 117"/>
              <p:cNvSpPr/>
              <p:nvPr/>
            </p:nvSpPr>
            <p:spPr>
              <a:xfrm>
                <a:off x="2052723" y="4670895"/>
                <a:ext cx="611065" cy="307777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>
                <a:spAutoFit/>
              </a:bodyPr>
              <a:lstStyle/>
              <a:p>
                <a:r>
                  <a:rPr lang="en-US" altLang="ko-KR" sz="1400" dirty="0" err="1" smtClean="0"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gVPN</a:t>
                </a:r>
                <a:endParaRPr lang="ko-KR" altLang="en-US" sz="1400" dirty="0"/>
              </a:p>
            </p:txBody>
          </p:sp>
        </p:grpSp>
      </p:grp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8298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 dirty="0" smtClean="0"/>
              <a:t>Backup Slides</a:t>
            </a:r>
            <a:endParaRPr lang="ko-KR" alt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8815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Cumulative distributions of TLB miss latencies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/>
              <a:t>Misspeculation</a:t>
            </a:r>
            <a:r>
              <a:rPr lang="en-US" altLang="ko-KR" dirty="0" smtClean="0"/>
              <a:t> rates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Details on </a:t>
            </a:r>
            <a:r>
              <a:rPr lang="en-US" altLang="ko-KR" dirty="0" err="1" smtClean="0"/>
              <a:t>SpecISP</a:t>
            </a:r>
            <a:endParaRPr lang="ko-KR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5923236"/>
              </p:ext>
            </p:extLst>
          </p:nvPr>
        </p:nvGraphicFramePr>
        <p:xfrm>
          <a:off x="1145611" y="4824155"/>
          <a:ext cx="6705744" cy="137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36"/>
                <a:gridCol w="1676436"/>
                <a:gridCol w="1676436"/>
                <a:gridCol w="1676436"/>
              </a:tblGrid>
              <a:tr h="270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workloads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</a:t>
                      </a:r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-spec.</a:t>
                      </a:r>
                      <a:r>
                        <a:rPr lang="en-US" altLang="ko-KR" sz="16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rate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workloads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</a:t>
                      </a:r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-spec.</a:t>
                      </a:r>
                      <a:r>
                        <a:rPr lang="en-US" altLang="ko-KR" sz="16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rate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gcc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2.072%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SPECjbb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0.057%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mcf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0.008%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Volano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≈ 0.000%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715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sjeng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0.150%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KernelCompile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5.312%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35" y="1742809"/>
            <a:ext cx="3825425" cy="255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11" y="1741452"/>
            <a:ext cx="3768410" cy="257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96925" y="3383995"/>
            <a:ext cx="864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Volano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909901" y="2250667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21850" y="1763815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841070" y="1721896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051720" y="1899888"/>
            <a:ext cx="0" cy="1954661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051719" y="2978950"/>
            <a:ext cx="1387535" cy="405045"/>
            <a:chOff x="2051720" y="2978950"/>
            <a:chExt cx="1125125" cy="405045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2051720" y="2978950"/>
              <a:ext cx="1125125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arrow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264864" y="3076218"/>
              <a:ext cx="73612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rgbClr val="7030A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90 cycles</a:t>
              </a:r>
              <a:endParaRPr lang="ko-KR" altLang="en-US" sz="1400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439255" y="1899888"/>
            <a:ext cx="0" cy="1954661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90360" y="5094185"/>
            <a:ext cx="3436635" cy="481257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>
              <a:latin typeface="+mj-lt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36985" y="5783058"/>
            <a:ext cx="3436635" cy="481257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924316" y="2706641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CDF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31</a:t>
            </a:fld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8236" y="4779151"/>
            <a:ext cx="9144000" cy="1665184"/>
            <a:chOff x="8236" y="4869024"/>
            <a:chExt cx="9144000" cy="1665184"/>
          </a:xfrm>
        </p:grpSpPr>
        <p:sp>
          <p:nvSpPr>
            <p:cNvPr id="21" name="Rectangle 20"/>
            <p:cNvSpPr/>
            <p:nvPr/>
          </p:nvSpPr>
          <p:spPr>
            <a:xfrm>
              <a:off x="8236" y="4869024"/>
              <a:ext cx="9144000" cy="1665184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51"/>
            <p:cNvSpPr txBox="1">
              <a:spLocks noChangeArrowheads="1"/>
            </p:cNvSpPr>
            <p:nvPr/>
          </p:nvSpPr>
          <p:spPr bwMode="auto">
            <a:xfrm>
              <a:off x="611560" y="5096222"/>
              <a:ext cx="7965884" cy="1154162"/>
            </a:xfrm>
            <a:prstGeom prst="rect">
              <a:avLst/>
            </a:prstGeom>
            <a:solidFill>
              <a:srgbClr val="000080">
                <a:alpha val="90000"/>
              </a:srgbClr>
            </a:solidFill>
            <a:ln>
              <a:noFill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altLang="ko-KR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ko-KR" sz="2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Penalty: </a:t>
              </a:r>
              <a:r>
                <a:rPr lang="en-US" altLang="ko-KR" sz="2400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misspeculation</a:t>
              </a:r>
              <a:r>
                <a:rPr lang="en-US" altLang="ko-KR" sz="2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&lt;&lt; hypervisor intervention</a:t>
              </a:r>
            </a:p>
            <a:p>
              <a:pPr algn="ctr">
                <a:spcBef>
                  <a:spcPct val="50000"/>
                </a:spcBef>
              </a:pPr>
              <a:endParaRPr lang="en-US" altLang="ko-KR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1382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29" grpId="0" animBg="1"/>
      <p:bldP spid="29" grpId="1" animBg="1"/>
      <p:bldP spid="29" grpId="2" animBg="1"/>
      <p:bldP spid="30" grpId="0" animBg="1"/>
      <p:bldP spid="46" grpId="0" animBg="1"/>
      <p:bldP spid="47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Cumulative distributions of TLB miss latencies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err="1" smtClean="0"/>
              <a:t>Misspeculation</a:t>
            </a:r>
            <a:r>
              <a:rPr lang="en-US" altLang="ko-KR" dirty="0" smtClean="0"/>
              <a:t> rates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Details on </a:t>
            </a:r>
            <a:r>
              <a:rPr lang="en-US" altLang="ko-KR" dirty="0" err="1" smtClean="0"/>
              <a:t>SpecISP</a:t>
            </a:r>
            <a:endParaRPr lang="ko-KR" alt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162054"/>
              </p:ext>
            </p:extLst>
          </p:nvPr>
        </p:nvGraphicFramePr>
        <p:xfrm>
          <a:off x="1145611" y="4824155"/>
          <a:ext cx="6705744" cy="1377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36"/>
                <a:gridCol w="1676436"/>
                <a:gridCol w="1676436"/>
                <a:gridCol w="1676436"/>
              </a:tblGrid>
              <a:tr h="27003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workloads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</a:t>
                      </a:r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-spec.</a:t>
                      </a:r>
                      <a:r>
                        <a:rPr lang="en-US" altLang="ko-KR" sz="16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rate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workloads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b="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Mis</a:t>
                      </a:r>
                      <a:r>
                        <a:rPr lang="en-US" altLang="ko-KR" sz="1600" b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-spec.</a:t>
                      </a:r>
                      <a:r>
                        <a:rPr lang="en-US" altLang="ko-KR" sz="1600" b="0" baseline="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 rate</a:t>
                      </a:r>
                      <a:endParaRPr lang="ko-KR" altLang="en-US" sz="1600" b="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gcc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2.072%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SPECjbb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0.057%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18002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mcf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0.008%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Volano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≈ 0.000%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  <a:tr h="37153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sjeng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0.150%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600" dirty="0" err="1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KernelCompile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Tahoma" pitchFamily="34" charset="0"/>
                          <a:ea typeface="Tahoma" pitchFamily="34" charset="0"/>
                          <a:cs typeface="Tahoma" pitchFamily="34" charset="0"/>
                        </a:rPr>
                        <a:t>5.312%</a:t>
                      </a:r>
                      <a:endParaRPr lang="ko-KR" altLang="en-US" sz="1600" dirty="0">
                        <a:latin typeface="Tahoma" pitchFamily="34" charset="0"/>
                        <a:cs typeface="Tahoma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6635" y="1742809"/>
            <a:ext cx="3825425" cy="2550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711" y="1741452"/>
            <a:ext cx="3768410" cy="257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896925" y="3383995"/>
            <a:ext cx="864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Volano</a:t>
            </a:r>
            <a:endParaRPr lang="ko-KR" altLang="en-US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Oval 3"/>
          <p:cNvSpPr/>
          <p:nvPr/>
        </p:nvSpPr>
        <p:spPr>
          <a:xfrm>
            <a:off x="2909901" y="2250667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29" name="Oval 28"/>
          <p:cNvSpPr/>
          <p:nvPr/>
        </p:nvSpPr>
        <p:spPr>
          <a:xfrm>
            <a:off x="3221850" y="1763815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sp>
        <p:nvSpPr>
          <p:cNvPr id="30" name="Oval 29"/>
          <p:cNvSpPr/>
          <p:nvPr/>
        </p:nvSpPr>
        <p:spPr>
          <a:xfrm>
            <a:off x="1841070" y="1721896"/>
            <a:ext cx="390670" cy="390670"/>
          </a:xfrm>
          <a:prstGeom prst="ellipse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b="1" dirty="0">
              <a:solidFill>
                <a:schemeClr val="tx1"/>
              </a:solidFill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2051720" y="1899888"/>
            <a:ext cx="0" cy="1954661"/>
          </a:xfrm>
          <a:prstGeom prst="line">
            <a:avLst/>
          </a:prstGeom>
          <a:ln w="19050">
            <a:solidFill>
              <a:srgbClr val="00B05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8" name="Group 37"/>
          <p:cNvGrpSpPr/>
          <p:nvPr/>
        </p:nvGrpSpPr>
        <p:grpSpPr>
          <a:xfrm>
            <a:off x="2051719" y="2978950"/>
            <a:ext cx="1387535" cy="405045"/>
            <a:chOff x="2051720" y="2978950"/>
            <a:chExt cx="1125125" cy="405045"/>
          </a:xfrm>
        </p:grpSpPr>
        <p:cxnSp>
          <p:nvCxnSpPr>
            <p:cNvPr id="39" name="Straight Arrow Connector 38"/>
            <p:cNvCxnSpPr/>
            <p:nvPr/>
          </p:nvCxnSpPr>
          <p:spPr>
            <a:xfrm>
              <a:off x="2051720" y="2978950"/>
              <a:ext cx="1125125" cy="0"/>
            </a:xfrm>
            <a:prstGeom prst="straightConnector1">
              <a:avLst/>
            </a:prstGeom>
            <a:ln w="28575">
              <a:solidFill>
                <a:srgbClr val="7030A0"/>
              </a:solidFill>
              <a:headEnd type="arrow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2264864" y="3076218"/>
              <a:ext cx="736128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solidFill>
                    <a:srgbClr val="7030A0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90 cycles</a:t>
              </a:r>
              <a:endParaRPr lang="ko-KR" altLang="en-US" sz="1400" dirty="0">
                <a:solidFill>
                  <a:srgbClr val="7030A0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cxnSp>
        <p:nvCxnSpPr>
          <p:cNvPr id="43" name="Straight Connector 42"/>
          <p:cNvCxnSpPr/>
          <p:nvPr/>
        </p:nvCxnSpPr>
        <p:spPr>
          <a:xfrm>
            <a:off x="3439255" y="1899888"/>
            <a:ext cx="0" cy="1954661"/>
          </a:xfrm>
          <a:prstGeom prst="line">
            <a:avLst/>
          </a:prstGeom>
          <a:ln w="1905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1090360" y="5094185"/>
            <a:ext cx="3436635" cy="481257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>
              <a:latin typeface="+mj-lt"/>
              <a:cs typeface="Arial" pitchFamily="34" charset="0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436985" y="5783058"/>
            <a:ext cx="3436635" cy="481257"/>
          </a:xfrm>
          <a:prstGeom prst="rect">
            <a:avLst/>
          </a:prstGeom>
          <a:solidFill>
            <a:srgbClr val="FF0000">
              <a:alpha val="15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400" dirty="0" smtClean="0">
              <a:latin typeface="+mj-lt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 rot="16200000">
            <a:off x="924316" y="2706641"/>
            <a:ext cx="5068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CDF</a:t>
            </a:r>
            <a:endParaRPr lang="ko-KR" altLang="en-US" sz="14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32</a:t>
            </a:fld>
            <a:endParaRPr lang="ko-KR" altLang="en-US"/>
          </a:p>
        </p:txBody>
      </p:sp>
      <p:grpSp>
        <p:nvGrpSpPr>
          <p:cNvPr id="7" name="Group 6"/>
          <p:cNvGrpSpPr/>
          <p:nvPr/>
        </p:nvGrpSpPr>
        <p:grpSpPr>
          <a:xfrm>
            <a:off x="8236" y="4779151"/>
            <a:ext cx="9144000" cy="1665184"/>
            <a:chOff x="8236" y="4869024"/>
            <a:chExt cx="9144000" cy="1665184"/>
          </a:xfrm>
        </p:grpSpPr>
        <p:sp>
          <p:nvSpPr>
            <p:cNvPr id="21" name="Rectangle 20"/>
            <p:cNvSpPr/>
            <p:nvPr/>
          </p:nvSpPr>
          <p:spPr>
            <a:xfrm>
              <a:off x="8236" y="4869024"/>
              <a:ext cx="9144000" cy="1665184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 Box 51"/>
            <p:cNvSpPr txBox="1">
              <a:spLocks noChangeArrowheads="1"/>
            </p:cNvSpPr>
            <p:nvPr/>
          </p:nvSpPr>
          <p:spPr bwMode="auto">
            <a:xfrm>
              <a:off x="611560" y="5096222"/>
              <a:ext cx="7965884" cy="1154162"/>
            </a:xfrm>
            <a:prstGeom prst="rect">
              <a:avLst/>
            </a:prstGeom>
            <a:solidFill>
              <a:srgbClr val="000080">
                <a:alpha val="90000"/>
              </a:srgbClr>
            </a:solidFill>
            <a:ln>
              <a:noFill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altLang="ko-KR" sz="12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ko-KR" sz="2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Penalty: </a:t>
              </a:r>
              <a:r>
                <a:rPr lang="en-US" altLang="ko-KR" sz="2400" dirty="0" err="1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misspeculation</a:t>
              </a:r>
              <a:r>
                <a:rPr lang="en-US" altLang="ko-KR" sz="2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&lt;&lt; hypervisor intervention</a:t>
              </a:r>
            </a:p>
            <a:p>
              <a:pPr algn="ctr">
                <a:spcBef>
                  <a:spcPct val="50000"/>
                </a:spcBef>
              </a:pPr>
              <a:endParaRPr lang="en-US" altLang="ko-KR" sz="1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23" name="Rectangle 22"/>
          <p:cNvSpPr/>
          <p:nvPr/>
        </p:nvSpPr>
        <p:spPr>
          <a:xfrm>
            <a:off x="-11345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240995" y="2298283"/>
            <a:ext cx="4572000" cy="2743200"/>
            <a:chOff x="2070388" y="2381633"/>
            <a:chExt cx="4572000" cy="2743200"/>
          </a:xfrm>
        </p:grpSpPr>
        <p:sp>
          <p:nvSpPr>
            <p:cNvPr id="25" name="Rounded Rectangle 24"/>
            <p:cNvSpPr/>
            <p:nvPr/>
          </p:nvSpPr>
          <p:spPr>
            <a:xfrm>
              <a:off x="3288110" y="2855810"/>
              <a:ext cx="810090" cy="336139"/>
            </a:xfrm>
            <a:prstGeom prst="roundRect">
              <a:avLst/>
            </a:prstGeom>
            <a:solidFill>
              <a:srgbClr val="C00000">
                <a:alpha val="15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5171011" y="2986333"/>
              <a:ext cx="810090" cy="577682"/>
            </a:xfrm>
            <a:prstGeom prst="roundRect">
              <a:avLst/>
            </a:prstGeom>
            <a:solidFill>
              <a:srgbClr val="C00000">
                <a:alpha val="15000"/>
              </a:srgb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27" name="Chart 26"/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60315197"/>
                </p:ext>
              </p:extLst>
            </p:nvPr>
          </p:nvGraphicFramePr>
          <p:xfrm>
            <a:off x="2070388" y="2381633"/>
            <a:ext cx="4572000" cy="27432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70413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84576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Memory required to hold page tables can be large</a:t>
            </a:r>
          </a:p>
          <a:p>
            <a:pPr lvl="1"/>
            <a:r>
              <a:rPr lang="en-US" altLang="ko-KR" dirty="0" smtClean="0"/>
              <a:t>48-bit address space with 4KB page = 2</a:t>
            </a:r>
            <a:r>
              <a:rPr lang="en-US" altLang="ko-KR" baseline="30000" dirty="0" smtClean="0"/>
              <a:t>48</a:t>
            </a:r>
            <a:r>
              <a:rPr lang="en-US" altLang="ko-KR" dirty="0" smtClean="0"/>
              <a:t>/2</a:t>
            </a:r>
            <a:r>
              <a:rPr lang="en-US" altLang="ko-KR" baseline="30000" dirty="0" smtClean="0"/>
              <a:t>12</a:t>
            </a:r>
            <a:r>
              <a:rPr lang="en-US" altLang="ko-KR" dirty="0" smtClean="0"/>
              <a:t> = 2</a:t>
            </a:r>
            <a:r>
              <a:rPr lang="en-US" altLang="ko-KR" baseline="30000" dirty="0" smtClean="0"/>
              <a:t>36</a:t>
            </a:r>
            <a:r>
              <a:rPr lang="en-US" altLang="ko-KR" dirty="0" smtClean="0"/>
              <a:t> Pages</a:t>
            </a:r>
          </a:p>
          <a:p>
            <a:pPr lvl="1"/>
            <a:endParaRPr lang="en-US" altLang="ko-KR" dirty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Flat page table: 512GB (2</a:t>
            </a:r>
            <a:r>
              <a:rPr lang="en-US" altLang="ko-KR" baseline="30000" dirty="0" smtClean="0"/>
              <a:t>36 </a:t>
            </a:r>
            <a:r>
              <a:rPr lang="en-US" altLang="ko-KR" dirty="0" smtClean="0"/>
              <a:t>x 2</a:t>
            </a:r>
            <a:r>
              <a:rPr lang="en-US" altLang="ko-KR" baseline="30000" dirty="0" smtClean="0"/>
              <a:t>3</a:t>
            </a:r>
            <a:r>
              <a:rPr lang="en-US" altLang="ko-KR" dirty="0" smtClean="0"/>
              <a:t>= 2</a:t>
            </a:r>
            <a:r>
              <a:rPr lang="en-US" altLang="ko-KR" baseline="30000" dirty="0" smtClean="0"/>
              <a:t>39</a:t>
            </a:r>
            <a:r>
              <a:rPr lang="en-US" altLang="ko-KR" dirty="0"/>
              <a:t>)</a:t>
            </a:r>
            <a:endParaRPr lang="en-US" altLang="ko-KR" dirty="0" smtClean="0"/>
          </a:p>
          <a:p>
            <a:pPr lvl="1"/>
            <a:r>
              <a:rPr lang="en-US" altLang="ko-KR" dirty="0"/>
              <a:t>Page tables are required for each process</a:t>
            </a:r>
          </a:p>
          <a:p>
            <a:pPr lvl="1"/>
            <a:endParaRPr lang="en-US" altLang="ko-KR" dirty="0" smtClean="0"/>
          </a:p>
          <a:p>
            <a:r>
              <a:rPr lang="en-US" altLang="ko-KR" dirty="0"/>
              <a:t>Multi-level page table</a:t>
            </a:r>
            <a:endParaRPr lang="ko-KR" altLang="en-US" dirty="0"/>
          </a:p>
          <a:p>
            <a:pPr lvl="1"/>
            <a:endParaRPr lang="en-US" altLang="ko-KR" dirty="0" smtClean="0"/>
          </a:p>
        </p:txBody>
      </p:sp>
      <p:grpSp>
        <p:nvGrpSpPr>
          <p:cNvPr id="2" name="Group 28"/>
          <p:cNvGrpSpPr/>
          <p:nvPr/>
        </p:nvGrpSpPr>
        <p:grpSpPr>
          <a:xfrm>
            <a:off x="1394308" y="1943834"/>
            <a:ext cx="2933630" cy="1035115"/>
            <a:chOff x="1331640" y="2257495"/>
            <a:chExt cx="3447722" cy="1216510"/>
          </a:xfrm>
        </p:grpSpPr>
        <p:sp>
          <p:nvSpPr>
            <p:cNvPr id="6" name="Rectangle 5"/>
            <p:cNvSpPr/>
            <p:nvPr/>
          </p:nvSpPr>
          <p:spPr>
            <a:xfrm>
              <a:off x="1331640" y="2257495"/>
              <a:ext cx="351378" cy="27699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47</a:t>
              </a:r>
              <a:endParaRPr lang="ko-KR" altLang="en-US" sz="12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3581902" y="2550530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offset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1382596" y="2550530"/>
              <a:ext cx="2207968" cy="4320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VPN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518556" y="2257496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ko-KR" altLang="en-US" sz="12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463250" y="2257496"/>
              <a:ext cx="316112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0</a:t>
              </a:r>
              <a:endParaRPr lang="ko-KR" altLang="en-US" sz="12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1" name="Left Bracket 10"/>
            <p:cNvSpPr/>
            <p:nvPr/>
          </p:nvSpPr>
          <p:spPr>
            <a:xfrm rot="16200000">
              <a:off x="2347548" y="2017700"/>
              <a:ext cx="278065" cy="220797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01849" y="3104673"/>
              <a:ext cx="47801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r>
                <a:rPr lang="en-US" altLang="ko-KR" baseline="30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36</a:t>
              </a:r>
              <a:endParaRPr lang="ko-KR" alt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6" name="Left Bracket 25"/>
            <p:cNvSpPr/>
            <p:nvPr/>
          </p:nvSpPr>
          <p:spPr>
            <a:xfrm rot="16200000">
              <a:off x="4021621" y="2555426"/>
              <a:ext cx="278065" cy="1116000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41930" y="3096414"/>
              <a:ext cx="478016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r>
                <a:rPr lang="en-US" altLang="ko-KR" baseline="300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12</a:t>
              </a:r>
              <a:endParaRPr lang="ko-KR" altLang="en-US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31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65868"/>
          </a:xfrm>
        </p:spPr>
        <p:txBody>
          <a:bodyPr/>
          <a:lstStyle/>
          <a:p>
            <a:r>
              <a:rPr lang="en-US" altLang="ko-KR" dirty="0" smtClean="0"/>
              <a:t>Does it make sense ?</a:t>
            </a:r>
            <a:endParaRPr lang="ko-KR" alt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061608" y="4803718"/>
            <a:ext cx="5040562" cy="1550607"/>
            <a:chOff x="-122970" y="2733869"/>
            <a:chExt cx="8655961" cy="2888614"/>
          </a:xfrm>
        </p:grpSpPr>
        <p:sp>
          <p:nvSpPr>
            <p:cNvPr id="19" name="Rectangle 18"/>
            <p:cNvSpPr/>
            <p:nvPr/>
          </p:nvSpPr>
          <p:spPr>
            <a:xfrm>
              <a:off x="338182" y="2733869"/>
              <a:ext cx="852699" cy="63069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ko-KR" sz="16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VA:</a:t>
              </a:r>
              <a:endParaRPr lang="ko-KR" altLang="en-US" sz="1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508104" y="2833191"/>
              <a:ext cx="1152000" cy="43114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L1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660232" y="2833191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offse</a:t>
              </a:r>
              <a:r>
                <a:rPr lang="en-US" altLang="ko-KR" sz="1600" dirty="0" smtClean="0">
                  <a:latin typeface="Tahoma" pitchFamily="34" charset="0"/>
                  <a:cs typeface="Tahoma" pitchFamily="34" charset="0"/>
                </a:rPr>
                <a:t>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4355976" y="2833191"/>
              <a:ext cx="1152000" cy="43114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L2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03849" y="2833191"/>
              <a:ext cx="1152000" cy="431140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L3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051720" y="2833191"/>
              <a:ext cx="1152000" cy="4320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cs typeface="Tahoma" pitchFamily="34" charset="0"/>
                </a:rPr>
                <a:t>L4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214014" y="2832949"/>
              <a:ext cx="864193" cy="432048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grpSp>
          <p:nvGrpSpPr>
            <p:cNvPr id="40" name="Group 115"/>
            <p:cNvGrpSpPr/>
            <p:nvPr/>
          </p:nvGrpSpPr>
          <p:grpSpPr>
            <a:xfrm>
              <a:off x="2411209" y="3769295"/>
              <a:ext cx="720631" cy="1440160"/>
              <a:chOff x="2123177" y="3717032"/>
              <a:chExt cx="720631" cy="1440160"/>
            </a:xfrm>
          </p:grpSpPr>
          <p:sp>
            <p:nvSpPr>
              <p:cNvPr id="83" name="Rectangle 82"/>
              <p:cNvSpPr/>
              <p:nvPr/>
            </p:nvSpPr>
            <p:spPr>
              <a:xfrm>
                <a:off x="2123177" y="4005730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4" name="Rectangle 83"/>
              <p:cNvSpPr/>
              <p:nvPr/>
            </p:nvSpPr>
            <p:spPr>
              <a:xfrm>
                <a:off x="2123729" y="4293096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5" name="Rectangle 84"/>
              <p:cNvSpPr/>
              <p:nvPr/>
            </p:nvSpPr>
            <p:spPr>
              <a:xfrm>
                <a:off x="2123177" y="4581794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123729" y="4869160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123177" y="3717032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1" name="Group 114"/>
            <p:cNvGrpSpPr/>
            <p:nvPr/>
          </p:nvGrpSpPr>
          <p:grpSpPr>
            <a:xfrm>
              <a:off x="3635345" y="3769295"/>
              <a:ext cx="720631" cy="1439494"/>
              <a:chOff x="3347313" y="3717032"/>
              <a:chExt cx="720631" cy="1439494"/>
            </a:xfrm>
          </p:grpSpPr>
          <p:sp>
            <p:nvSpPr>
              <p:cNvPr id="78" name="Rectangle 77"/>
              <p:cNvSpPr/>
              <p:nvPr/>
            </p:nvSpPr>
            <p:spPr>
              <a:xfrm>
                <a:off x="3347313" y="4005064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3347865" y="4292430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347313" y="4581128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Rectangle 80"/>
              <p:cNvSpPr/>
              <p:nvPr/>
            </p:nvSpPr>
            <p:spPr>
              <a:xfrm>
                <a:off x="3347865" y="486849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2" name="Rectangle 81"/>
              <p:cNvSpPr/>
              <p:nvPr/>
            </p:nvSpPr>
            <p:spPr>
              <a:xfrm>
                <a:off x="3347865" y="3717032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42" name="Group 113"/>
            <p:cNvGrpSpPr/>
            <p:nvPr/>
          </p:nvGrpSpPr>
          <p:grpSpPr>
            <a:xfrm>
              <a:off x="4859481" y="3769295"/>
              <a:ext cx="720631" cy="1439494"/>
              <a:chOff x="4499441" y="3717032"/>
              <a:chExt cx="720631" cy="1439494"/>
            </a:xfrm>
          </p:grpSpPr>
          <p:sp>
            <p:nvSpPr>
              <p:cNvPr id="73" name="Rectangle 72"/>
              <p:cNvSpPr/>
              <p:nvPr/>
            </p:nvSpPr>
            <p:spPr>
              <a:xfrm>
                <a:off x="4499441" y="400506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4" name="Rectangle 73"/>
              <p:cNvSpPr/>
              <p:nvPr/>
            </p:nvSpPr>
            <p:spPr>
              <a:xfrm>
                <a:off x="4499993" y="4292430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5" name="Rectangle 74"/>
              <p:cNvSpPr/>
              <p:nvPr/>
            </p:nvSpPr>
            <p:spPr>
              <a:xfrm>
                <a:off x="4499441" y="4581128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4499993" y="486849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4499993" y="3717032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43" name="Elbow Connector 42"/>
            <p:cNvCxnSpPr>
              <a:endCxn id="85" idx="1"/>
            </p:cNvCxnSpPr>
            <p:nvPr/>
          </p:nvCxnSpPr>
          <p:spPr>
            <a:xfrm rot="16200000" flipH="1">
              <a:off x="1553999" y="3920863"/>
              <a:ext cx="1513742" cy="200678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Elbow Connector 43"/>
            <p:cNvCxnSpPr>
              <a:stCxn id="85" idx="3"/>
            </p:cNvCxnSpPr>
            <p:nvPr/>
          </p:nvCxnSpPr>
          <p:spPr>
            <a:xfrm>
              <a:off x="3131288" y="4778073"/>
              <a:ext cx="504609" cy="431382"/>
            </a:xfrm>
            <a:prstGeom prst="bentConnector3">
              <a:avLst>
                <a:gd name="adj1" fmla="val 50000"/>
              </a:avLst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Elbow Connector 44"/>
            <p:cNvCxnSpPr>
              <a:endCxn id="78" idx="1"/>
            </p:cNvCxnSpPr>
            <p:nvPr/>
          </p:nvCxnSpPr>
          <p:spPr>
            <a:xfrm rot="16200000" flipH="1">
              <a:off x="3041416" y="3607414"/>
              <a:ext cx="936104" cy="251753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Elbow Connector 45"/>
            <p:cNvCxnSpPr>
              <a:endCxn id="74" idx="1"/>
            </p:cNvCxnSpPr>
            <p:nvPr/>
          </p:nvCxnSpPr>
          <p:spPr>
            <a:xfrm rot="16200000" flipH="1">
              <a:off x="4147620" y="3776296"/>
              <a:ext cx="1224380" cy="200446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47" name="Group 123"/>
            <p:cNvGrpSpPr/>
            <p:nvPr/>
          </p:nvGrpSpPr>
          <p:grpSpPr>
            <a:xfrm>
              <a:off x="6083617" y="3769295"/>
              <a:ext cx="720631" cy="1439494"/>
              <a:chOff x="5723577" y="3717032"/>
              <a:chExt cx="720631" cy="1439494"/>
            </a:xfrm>
          </p:grpSpPr>
          <p:sp>
            <p:nvSpPr>
              <p:cNvPr id="68" name="Rectangle 67"/>
              <p:cNvSpPr/>
              <p:nvPr/>
            </p:nvSpPr>
            <p:spPr>
              <a:xfrm>
                <a:off x="5723577" y="400506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9" name="Rectangle 68"/>
              <p:cNvSpPr/>
              <p:nvPr/>
            </p:nvSpPr>
            <p:spPr>
              <a:xfrm>
                <a:off x="5724129" y="4292430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0" name="Rectangle 69"/>
              <p:cNvSpPr/>
              <p:nvPr/>
            </p:nvSpPr>
            <p:spPr>
              <a:xfrm>
                <a:off x="5723577" y="4581128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1" name="Rectangle 70"/>
              <p:cNvSpPr/>
              <p:nvPr/>
            </p:nvSpPr>
            <p:spPr>
              <a:xfrm>
                <a:off x="5724129" y="486849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2" name="Rectangle 71"/>
              <p:cNvSpPr/>
              <p:nvPr/>
            </p:nvSpPr>
            <p:spPr>
              <a:xfrm>
                <a:off x="5724129" y="3717032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48" name="Elbow Connector 47"/>
            <p:cNvCxnSpPr>
              <a:endCxn id="72" idx="1"/>
            </p:cNvCxnSpPr>
            <p:nvPr/>
          </p:nvCxnSpPr>
          <p:spPr>
            <a:xfrm rot="16200000" flipH="1">
              <a:off x="5579658" y="3408799"/>
              <a:ext cx="648981" cy="360042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5571486" y="4488709"/>
              <a:ext cx="23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5791373" y="4489375"/>
              <a:ext cx="0" cy="7236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5787510" y="5200829"/>
              <a:ext cx="324000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>
              <a:off x="4468319" y="4189829"/>
              <a:ext cx="0" cy="1008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459693" y="5192203"/>
              <a:ext cx="399788" cy="0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4338000" y="4201601"/>
              <a:ext cx="1440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7092280" y="3900310"/>
              <a:ext cx="0" cy="138600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flipV="1">
              <a:off x="7092280" y="5271743"/>
              <a:ext cx="720080" cy="177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6804264" y="3913311"/>
              <a:ext cx="288016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58"/>
            <p:cNvCxnSpPr>
              <a:endCxn id="65" idx="1"/>
            </p:cNvCxnSpPr>
            <p:nvPr/>
          </p:nvCxnSpPr>
          <p:spPr>
            <a:xfrm rot="16200000" flipH="1">
              <a:off x="6725599" y="3753600"/>
              <a:ext cx="1586250" cy="587272"/>
            </a:xfrm>
            <a:prstGeom prst="bentConnector2">
              <a:avLst/>
            </a:prstGeom>
            <a:ln w="28575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60" name="Group 172"/>
            <p:cNvGrpSpPr/>
            <p:nvPr/>
          </p:nvGrpSpPr>
          <p:grpSpPr>
            <a:xfrm>
              <a:off x="7812360" y="3832249"/>
              <a:ext cx="720631" cy="1439494"/>
              <a:chOff x="5723577" y="3717032"/>
              <a:chExt cx="720631" cy="1439494"/>
            </a:xfrm>
          </p:grpSpPr>
          <p:sp>
            <p:nvSpPr>
              <p:cNvPr id="63" name="Rectangle 62"/>
              <p:cNvSpPr/>
              <p:nvPr/>
            </p:nvSpPr>
            <p:spPr>
              <a:xfrm>
                <a:off x="5723577" y="400506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5724129" y="4292430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723577" y="4581128"/>
                <a:ext cx="720079" cy="28803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6" name="Rectangle 65"/>
              <p:cNvSpPr/>
              <p:nvPr/>
            </p:nvSpPr>
            <p:spPr>
              <a:xfrm>
                <a:off x="5724129" y="4868494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7" name="Rectangle 66"/>
              <p:cNvSpPr/>
              <p:nvPr/>
            </p:nvSpPr>
            <p:spPr>
              <a:xfrm>
                <a:off x="5724129" y="3717032"/>
                <a:ext cx="720079" cy="288032"/>
              </a:xfrm>
              <a:prstGeom prst="rect">
                <a:avLst/>
              </a:prstGeom>
              <a:noFill/>
              <a:ln>
                <a:solidFill>
                  <a:schemeClr val="bg2">
                    <a:lumMod val="10000"/>
                  </a:schemeClr>
                </a:solidFill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600" dirty="0">
                  <a:latin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61" name="Rectangle 60"/>
            <p:cNvSpPr/>
            <p:nvPr/>
          </p:nvSpPr>
          <p:spPr>
            <a:xfrm>
              <a:off x="-122970" y="4762451"/>
              <a:ext cx="1855920" cy="8600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Base address</a:t>
              </a:r>
            </a:p>
            <a:p>
              <a:pPr algn="ctr"/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(CR3)</a:t>
              </a:r>
              <a:endParaRPr lang="ko-KR" altLang="en-US" sz="1200" dirty="0"/>
            </a:p>
          </p:txBody>
        </p:sp>
        <p:cxnSp>
          <p:nvCxnSpPr>
            <p:cNvPr id="62" name="Straight Connector 61"/>
            <p:cNvCxnSpPr>
              <a:stCxn id="61" idx="3"/>
            </p:cNvCxnSpPr>
            <p:nvPr/>
          </p:nvCxnSpPr>
          <p:spPr>
            <a:xfrm flipV="1">
              <a:off x="1732949" y="5192203"/>
              <a:ext cx="680036" cy="265"/>
            </a:xfrm>
            <a:prstGeom prst="line">
              <a:avLst/>
            </a:prstGeom>
            <a:ln w="28575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564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Address Translation for VMs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Virtualization requires two-level address translations</a:t>
            </a:r>
          </a:p>
          <a:p>
            <a:pPr lvl="1"/>
            <a:r>
              <a:rPr lang="en-US" altLang="ko-KR" dirty="0"/>
              <a:t>To provide isolated address space for each </a:t>
            </a:r>
            <a:r>
              <a:rPr lang="en-US" altLang="ko-KR" dirty="0" smtClean="0"/>
              <a:t>VM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en-US" altLang="ko-KR" dirty="0" smtClean="0">
                <a:sym typeface="Wingdings" pitchFamily="2" charset="2"/>
              </a:rPr>
              <a:t>Current hardware page walker assumes the same organization for guest and nested page tables</a:t>
            </a:r>
          </a:p>
          <a:p>
            <a:pPr lvl="1"/>
            <a:r>
              <a:rPr lang="en-US" altLang="ko-KR" dirty="0" smtClean="0"/>
              <a:t>AMD </a:t>
            </a:r>
            <a:r>
              <a:rPr lang="en-US" altLang="ko-KR" dirty="0"/>
              <a:t>Nested paging</a:t>
            </a:r>
          </a:p>
          <a:p>
            <a:pPr lvl="1"/>
            <a:r>
              <a:rPr lang="en-US" altLang="ko-KR" dirty="0"/>
              <a:t>Intel Extended Page Table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5436096" y="2266743"/>
            <a:ext cx="3024635" cy="1091411"/>
            <a:chOff x="5364088" y="5217909"/>
            <a:chExt cx="3024635" cy="1091411"/>
          </a:xfrm>
        </p:grpSpPr>
        <p:sp>
          <p:nvSpPr>
            <p:cNvPr id="49" name="Rectangle 48"/>
            <p:cNvSpPr/>
            <p:nvPr/>
          </p:nvSpPr>
          <p:spPr>
            <a:xfrm>
              <a:off x="5508104" y="5445224"/>
              <a:ext cx="1440160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5364088" y="5301208"/>
              <a:ext cx="1440160" cy="8640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442229" y="5303530"/>
              <a:ext cx="1283878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Nested</a:t>
              </a:r>
            </a:p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Page Table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(per VM)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2" name="Right Arrow 51"/>
            <p:cNvSpPr/>
            <p:nvPr/>
          </p:nvSpPr>
          <p:spPr>
            <a:xfrm>
              <a:off x="7020272" y="5659286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948264" y="5217909"/>
              <a:ext cx="144045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System Physical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27584" y="2258870"/>
            <a:ext cx="4545274" cy="1099284"/>
            <a:chOff x="2042950" y="3573016"/>
            <a:chExt cx="4545274" cy="1099284"/>
          </a:xfrm>
        </p:grpSpPr>
        <p:sp>
          <p:nvSpPr>
            <p:cNvPr id="63" name="Rectangle 62"/>
            <p:cNvSpPr/>
            <p:nvPr/>
          </p:nvSpPr>
          <p:spPr>
            <a:xfrm>
              <a:off x="3705267" y="3808204"/>
              <a:ext cx="1440160" cy="864096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3561251" y="3664188"/>
              <a:ext cx="1440160" cy="86409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639392" y="3666510"/>
              <a:ext cx="1283878" cy="86177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</a:t>
              </a:r>
            </a:p>
            <a:p>
              <a:pPr algn="ctr"/>
              <a:r>
                <a:rPr lang="en-US" altLang="ko-KR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Page Table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(per process)</a:t>
              </a:r>
              <a:endParaRPr lang="ko-KR" altLang="en-US" sz="14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6" name="Right Arrow 65"/>
            <p:cNvSpPr/>
            <p:nvPr/>
          </p:nvSpPr>
          <p:spPr>
            <a:xfrm>
              <a:off x="5292080" y="4024228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7" name="Right Arrow 66"/>
            <p:cNvSpPr/>
            <p:nvPr/>
          </p:nvSpPr>
          <p:spPr>
            <a:xfrm>
              <a:off x="2114958" y="4018007"/>
              <a:ext cx="1296144" cy="288032"/>
            </a:xfrm>
            <a:prstGeom prst="rightArrow">
              <a:avLst>
                <a:gd name="adj1" fmla="val 50000"/>
                <a:gd name="adj2" fmla="val 62958"/>
              </a:avLst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2042950" y="3573016"/>
              <a:ext cx="120257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5256655" y="3592180"/>
              <a:ext cx="132279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Guest Physical</a:t>
              </a:r>
            </a:p>
            <a:p>
              <a:pPr algn="ctr"/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Address</a:t>
              </a:r>
            </a:p>
          </p:txBody>
        </p:sp>
      </p:grpSp>
      <p:sp>
        <p:nvSpPr>
          <p:cNvPr id="19" name="Rectangle 18"/>
          <p:cNvSpPr/>
          <p:nvPr/>
        </p:nvSpPr>
        <p:spPr>
          <a:xfrm>
            <a:off x="791580" y="2258870"/>
            <a:ext cx="3204704" cy="1213279"/>
          </a:xfrm>
          <a:prstGeom prst="rect">
            <a:avLst/>
          </a:prstGeom>
          <a:solidFill>
            <a:schemeClr val="bg1">
              <a:alpha val="9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1909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Hardware-Assisted Page Walks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Two-dimensional page walks for virtualized systems</a:t>
            </a:r>
            <a:endParaRPr lang="ko-KR" altLang="en-US" dirty="0"/>
          </a:p>
        </p:txBody>
      </p:sp>
      <p:sp>
        <p:nvSpPr>
          <p:cNvPr id="87" name="Rounded Rectangle 86"/>
          <p:cNvSpPr/>
          <p:nvPr/>
        </p:nvSpPr>
        <p:spPr>
          <a:xfrm>
            <a:off x="1691680" y="1879085"/>
            <a:ext cx="4536504" cy="1152128"/>
          </a:xfrm>
          <a:prstGeom prst="roundRect">
            <a:avLst>
              <a:gd name="adj" fmla="val 7604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8" name="Group 87"/>
          <p:cNvGrpSpPr/>
          <p:nvPr/>
        </p:nvGrpSpPr>
        <p:grpSpPr>
          <a:xfrm>
            <a:off x="3236682" y="2138836"/>
            <a:ext cx="452368" cy="467298"/>
            <a:chOff x="1830927" y="2321451"/>
            <a:chExt cx="452368" cy="467298"/>
          </a:xfrm>
        </p:grpSpPr>
        <p:sp>
          <p:nvSpPr>
            <p:cNvPr id="89" name="Rectangle 88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922298" y="251175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028770" y="2138836"/>
            <a:ext cx="452368" cy="467298"/>
            <a:chOff x="1830927" y="2321451"/>
            <a:chExt cx="452368" cy="467298"/>
          </a:xfrm>
        </p:grpSpPr>
        <p:sp>
          <p:nvSpPr>
            <p:cNvPr id="93" name="Rectangle 92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10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797451" y="2138836"/>
            <a:ext cx="452368" cy="467298"/>
            <a:chOff x="1830927" y="2321451"/>
            <a:chExt cx="452368" cy="467298"/>
          </a:xfrm>
        </p:grpSpPr>
        <p:sp>
          <p:nvSpPr>
            <p:cNvPr id="97" name="Rectangle 96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15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559792" y="2138836"/>
            <a:ext cx="452368" cy="467298"/>
            <a:chOff x="1830927" y="2321451"/>
            <a:chExt cx="452368" cy="467298"/>
          </a:xfrm>
        </p:grpSpPr>
        <p:sp>
          <p:nvSpPr>
            <p:cNvPr id="101" name="Rectangle 100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30927" y="2321451"/>
              <a:ext cx="4475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20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3" name="Flowchart: Summing Junction 122"/>
          <p:cNvSpPr/>
          <p:nvPr/>
        </p:nvSpPr>
        <p:spPr>
          <a:xfrm>
            <a:off x="3386479" y="2771462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24" name="Straight Connector 123"/>
          <p:cNvCxnSpPr>
            <a:stCxn id="89" idx="2"/>
            <a:endCxn id="123" idx="0"/>
          </p:cNvCxnSpPr>
          <p:nvPr/>
        </p:nvCxnSpPr>
        <p:spPr>
          <a:xfrm>
            <a:off x="3473026" y="2563063"/>
            <a:ext cx="3753" cy="20839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owchart: Summing Junction 125"/>
          <p:cNvSpPr/>
          <p:nvPr/>
        </p:nvSpPr>
        <p:spPr>
          <a:xfrm>
            <a:off x="4178784" y="2769856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27" name="Straight Connector 126"/>
          <p:cNvCxnSpPr>
            <a:stCxn id="93" idx="2"/>
            <a:endCxn id="126" idx="0"/>
          </p:cNvCxnSpPr>
          <p:nvPr/>
        </p:nvCxnSpPr>
        <p:spPr>
          <a:xfrm>
            <a:off x="4265114" y="2563063"/>
            <a:ext cx="3970" cy="20679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lowchart: Summing Junction 128"/>
          <p:cNvSpPr/>
          <p:nvPr/>
        </p:nvSpPr>
        <p:spPr>
          <a:xfrm>
            <a:off x="4941467" y="2768250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0" name="Straight Connector 129"/>
          <p:cNvCxnSpPr>
            <a:stCxn id="97" idx="2"/>
            <a:endCxn id="129" idx="0"/>
          </p:cNvCxnSpPr>
          <p:nvPr/>
        </p:nvCxnSpPr>
        <p:spPr>
          <a:xfrm flipH="1">
            <a:off x="5031767" y="2563063"/>
            <a:ext cx="2028" cy="20518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lowchart: Summing Junction 131"/>
          <p:cNvSpPr/>
          <p:nvPr/>
        </p:nvSpPr>
        <p:spPr>
          <a:xfrm>
            <a:off x="5705274" y="2768250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3" name="Straight Connector 132"/>
          <p:cNvCxnSpPr>
            <a:stCxn id="101" idx="2"/>
            <a:endCxn id="132" idx="0"/>
          </p:cNvCxnSpPr>
          <p:nvPr/>
        </p:nvCxnSpPr>
        <p:spPr>
          <a:xfrm flipH="1">
            <a:off x="5795574" y="2563063"/>
            <a:ext cx="562" cy="20518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owchart: Summing Junction 134"/>
          <p:cNvSpPr/>
          <p:nvPr/>
        </p:nvSpPr>
        <p:spPr>
          <a:xfrm>
            <a:off x="2594391" y="2771543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6" name="Straight Connector 135"/>
          <p:cNvCxnSpPr>
            <a:endCxn id="135" idx="0"/>
          </p:cNvCxnSpPr>
          <p:nvPr/>
        </p:nvCxnSpPr>
        <p:spPr>
          <a:xfrm>
            <a:off x="2680938" y="2446613"/>
            <a:ext cx="3753" cy="32493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373553" y="213734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gCR3</a:t>
            </a:r>
            <a:endParaRPr lang="ko-KR" altLang="en-US" sz="105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9" name="Straight Connector 138"/>
          <p:cNvCxnSpPr>
            <a:endCxn id="135" idx="2"/>
          </p:cNvCxnSpPr>
          <p:nvPr/>
        </p:nvCxnSpPr>
        <p:spPr>
          <a:xfrm>
            <a:off x="1979712" y="2861762"/>
            <a:ext cx="614679" cy="8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985004" y="2467634"/>
            <a:ext cx="0" cy="39412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1725481" y="2138836"/>
            <a:ext cx="513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gVA</a:t>
            </a:r>
            <a:endParaRPr lang="ko-KR" altLang="en-US" sz="105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42" name="Straight Connector 141"/>
          <p:cNvCxnSpPr>
            <a:stCxn id="135" idx="6"/>
            <a:endCxn id="123" idx="2"/>
          </p:cNvCxnSpPr>
          <p:nvPr/>
        </p:nvCxnSpPr>
        <p:spPr>
          <a:xfrm flipV="1">
            <a:off x="2774991" y="2861762"/>
            <a:ext cx="611488" cy="8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23" idx="6"/>
            <a:endCxn id="126" idx="2"/>
          </p:cNvCxnSpPr>
          <p:nvPr/>
        </p:nvCxnSpPr>
        <p:spPr>
          <a:xfrm flipV="1">
            <a:off x="3567079" y="2860156"/>
            <a:ext cx="611705" cy="160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6" idx="6"/>
            <a:endCxn id="129" idx="2"/>
          </p:cNvCxnSpPr>
          <p:nvPr/>
        </p:nvCxnSpPr>
        <p:spPr>
          <a:xfrm flipV="1">
            <a:off x="4359384" y="2858550"/>
            <a:ext cx="582083" cy="160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9" idx="6"/>
            <a:endCxn id="132" idx="2"/>
          </p:cNvCxnSpPr>
          <p:nvPr/>
        </p:nvCxnSpPr>
        <p:spPr>
          <a:xfrm>
            <a:off x="5122067" y="2858550"/>
            <a:ext cx="58320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6372200" y="2239746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Guest page table</a:t>
            </a:r>
          </a:p>
          <a:p>
            <a:pPr algn="ctr"/>
            <a:r>
              <a:rPr lang="en-US" altLang="ko-KR" sz="14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altLang="ko-KR" sz="1400" dirty="0" err="1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gLn</a:t>
            </a:r>
            <a:r>
              <a:rPr lang="en-US" altLang="ko-KR" sz="14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ko-KR" altLang="en-US" sz="1400" dirty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691680" y="3218955"/>
            <a:ext cx="4536504" cy="2952329"/>
          </a:xfrm>
          <a:prstGeom prst="roundRect">
            <a:avLst>
              <a:gd name="adj" fmla="val 760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3233344" y="2192279"/>
            <a:ext cx="1031769" cy="3609133"/>
            <a:chOff x="3233344" y="2498313"/>
            <a:chExt cx="1031769" cy="3609133"/>
          </a:xfrm>
        </p:grpSpPr>
        <p:grpSp>
          <p:nvGrpSpPr>
            <p:cNvPr id="6" name="Group 5"/>
            <p:cNvGrpSpPr/>
            <p:nvPr/>
          </p:nvGrpSpPr>
          <p:grpSpPr>
            <a:xfrm>
              <a:off x="3233344" y="3741014"/>
              <a:ext cx="456886" cy="467107"/>
              <a:chOff x="2458930" y="2492896"/>
              <a:chExt cx="456886" cy="467107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6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33344" y="4389086"/>
              <a:ext cx="456886" cy="467107"/>
              <a:chOff x="2458930" y="2492896"/>
              <a:chExt cx="456886" cy="467107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7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233344" y="5002099"/>
              <a:ext cx="456886" cy="467107"/>
              <a:chOff x="2458930" y="2492896"/>
              <a:chExt cx="456886" cy="467107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8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233344" y="5640339"/>
              <a:ext cx="456886" cy="467107"/>
              <a:chOff x="2458930" y="2492896"/>
              <a:chExt cx="456886" cy="467107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5" name="Elbow Connector 104"/>
            <p:cNvCxnSpPr>
              <a:stCxn id="76" idx="2"/>
              <a:endCxn id="93" idx="0"/>
            </p:cNvCxnSpPr>
            <p:nvPr/>
          </p:nvCxnSpPr>
          <p:spPr>
            <a:xfrm rot="5400000" flipH="1" flipV="1">
              <a:off x="2060491" y="3902824"/>
              <a:ext cx="3609133" cy="800111"/>
            </a:xfrm>
            <a:prstGeom prst="bentConnector5">
              <a:avLst>
                <a:gd name="adj1" fmla="val -6334"/>
                <a:gd name="adj2" fmla="val 44925"/>
                <a:gd name="adj3" fmla="val 106334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3" idx="4"/>
              <a:endCxn id="80" idx="0"/>
            </p:cNvCxnSpPr>
            <p:nvPr/>
          </p:nvCxnSpPr>
          <p:spPr>
            <a:xfrm>
              <a:off x="3474206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0" idx="4"/>
              <a:endCxn id="77" idx="0"/>
            </p:cNvCxnSpPr>
            <p:nvPr/>
          </p:nvCxnSpPr>
          <p:spPr>
            <a:xfrm>
              <a:off x="3474206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77" idx="4"/>
              <a:endCxn id="74" idx="0"/>
            </p:cNvCxnSpPr>
            <p:nvPr/>
          </p:nvCxnSpPr>
          <p:spPr>
            <a:xfrm>
              <a:off x="3474206" y="5434147"/>
              <a:ext cx="0" cy="2061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3" idx="4"/>
              <a:endCxn id="83" idx="0"/>
            </p:cNvCxnSpPr>
            <p:nvPr/>
          </p:nvCxnSpPr>
          <p:spPr>
            <a:xfrm flipH="1">
              <a:off x="3474206" y="3283356"/>
              <a:ext cx="2573" cy="45765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4025432" y="2164096"/>
            <a:ext cx="998202" cy="3637316"/>
            <a:chOff x="4025432" y="2470130"/>
            <a:chExt cx="998202" cy="3637316"/>
          </a:xfrm>
        </p:grpSpPr>
        <p:grpSp>
          <p:nvGrpSpPr>
            <p:cNvPr id="10" name="Group 9"/>
            <p:cNvGrpSpPr/>
            <p:nvPr/>
          </p:nvGrpSpPr>
          <p:grpSpPr>
            <a:xfrm>
              <a:off x="4025432" y="3741014"/>
              <a:ext cx="456886" cy="467107"/>
              <a:chOff x="2458930" y="2492896"/>
              <a:chExt cx="456886" cy="467107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11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25432" y="4389086"/>
              <a:ext cx="456886" cy="467107"/>
              <a:chOff x="2458930" y="2492896"/>
              <a:chExt cx="456886" cy="467107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025432" y="5002099"/>
              <a:ext cx="456886" cy="467107"/>
              <a:chOff x="2458930" y="2492896"/>
              <a:chExt cx="456886" cy="467107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025432" y="5640339"/>
              <a:ext cx="456886" cy="467107"/>
              <a:chOff x="2458930" y="2492896"/>
              <a:chExt cx="456886" cy="467107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6" name="Elbow Connector 105"/>
            <p:cNvCxnSpPr>
              <a:stCxn id="52" idx="2"/>
              <a:endCxn id="98" idx="0"/>
            </p:cNvCxnSpPr>
            <p:nvPr/>
          </p:nvCxnSpPr>
          <p:spPr>
            <a:xfrm rot="5400000" flipH="1" flipV="1">
              <a:off x="2826818" y="3910629"/>
              <a:ext cx="3637316" cy="756317"/>
            </a:xfrm>
            <a:prstGeom prst="bentConnector5">
              <a:avLst>
                <a:gd name="adj1" fmla="val -6285"/>
                <a:gd name="adj2" fmla="val 46768"/>
                <a:gd name="adj3" fmla="val 105694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71" idx="4"/>
              <a:endCxn id="56" idx="0"/>
            </p:cNvCxnSpPr>
            <p:nvPr/>
          </p:nvCxnSpPr>
          <p:spPr>
            <a:xfrm>
              <a:off x="4266294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6" idx="4"/>
              <a:endCxn id="53" idx="0"/>
            </p:cNvCxnSpPr>
            <p:nvPr/>
          </p:nvCxnSpPr>
          <p:spPr>
            <a:xfrm>
              <a:off x="4266294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53" idx="4"/>
              <a:endCxn id="50" idx="0"/>
            </p:cNvCxnSpPr>
            <p:nvPr/>
          </p:nvCxnSpPr>
          <p:spPr>
            <a:xfrm>
              <a:off x="4266294" y="5434147"/>
              <a:ext cx="0" cy="2061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6" idx="4"/>
              <a:endCxn id="71" idx="0"/>
            </p:cNvCxnSpPr>
            <p:nvPr/>
          </p:nvCxnSpPr>
          <p:spPr>
            <a:xfrm flipH="1">
              <a:off x="4266294" y="3281750"/>
              <a:ext cx="2790" cy="45926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4792682" y="2138836"/>
            <a:ext cx="990888" cy="3672408"/>
            <a:chOff x="4792682" y="2444870"/>
            <a:chExt cx="990888" cy="3672408"/>
          </a:xfrm>
        </p:grpSpPr>
        <p:grpSp>
          <p:nvGrpSpPr>
            <p:cNvPr id="18" name="Group 17"/>
            <p:cNvGrpSpPr/>
            <p:nvPr/>
          </p:nvGrpSpPr>
          <p:grpSpPr>
            <a:xfrm>
              <a:off x="4792682" y="3752186"/>
              <a:ext cx="456886" cy="467107"/>
              <a:chOff x="2458930" y="2492896"/>
              <a:chExt cx="456886" cy="467107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16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792682" y="4389086"/>
              <a:ext cx="456886" cy="467107"/>
              <a:chOff x="2458930" y="2492896"/>
              <a:chExt cx="456886" cy="467107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17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792682" y="5002099"/>
              <a:ext cx="456886" cy="467107"/>
              <a:chOff x="2458930" y="2492896"/>
              <a:chExt cx="456886" cy="467107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18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2682" y="5650171"/>
              <a:ext cx="456886" cy="467107"/>
              <a:chOff x="2458930" y="2492896"/>
              <a:chExt cx="456886" cy="467107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19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7" name="Elbow Connector 106"/>
            <p:cNvCxnSpPr>
              <a:stCxn id="40" idx="2"/>
              <a:endCxn id="102" idx="0"/>
            </p:cNvCxnSpPr>
            <p:nvPr/>
          </p:nvCxnSpPr>
          <p:spPr>
            <a:xfrm rot="5400000" flipH="1" flipV="1">
              <a:off x="3572865" y="3906572"/>
              <a:ext cx="3672408" cy="749003"/>
            </a:xfrm>
            <a:prstGeom prst="bentConnector5">
              <a:avLst>
                <a:gd name="adj1" fmla="val -6225"/>
                <a:gd name="adj2" fmla="val 46897"/>
                <a:gd name="adj3" fmla="val 104760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47" idx="4"/>
              <a:endCxn id="44" idx="0"/>
            </p:cNvCxnSpPr>
            <p:nvPr/>
          </p:nvCxnSpPr>
          <p:spPr>
            <a:xfrm>
              <a:off x="5033544" y="4184234"/>
              <a:ext cx="0" cy="2048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44" idx="4"/>
              <a:endCxn id="41" idx="0"/>
            </p:cNvCxnSpPr>
            <p:nvPr/>
          </p:nvCxnSpPr>
          <p:spPr>
            <a:xfrm>
              <a:off x="5033544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41" idx="4"/>
              <a:endCxn id="38" idx="0"/>
            </p:cNvCxnSpPr>
            <p:nvPr/>
          </p:nvCxnSpPr>
          <p:spPr>
            <a:xfrm>
              <a:off x="5033544" y="5434147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9" idx="4"/>
              <a:endCxn id="47" idx="0"/>
            </p:cNvCxnSpPr>
            <p:nvPr/>
          </p:nvCxnSpPr>
          <p:spPr>
            <a:xfrm>
              <a:off x="5031767" y="3280144"/>
              <a:ext cx="1777" cy="47204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5549850" y="2974110"/>
            <a:ext cx="469424" cy="3245200"/>
            <a:chOff x="5549850" y="3280144"/>
            <a:chExt cx="469424" cy="3245200"/>
          </a:xfrm>
        </p:grpSpPr>
        <p:grpSp>
          <p:nvGrpSpPr>
            <p:cNvPr id="22" name="Group 21"/>
            <p:cNvGrpSpPr/>
            <p:nvPr/>
          </p:nvGrpSpPr>
          <p:grpSpPr>
            <a:xfrm>
              <a:off x="5555274" y="3741014"/>
              <a:ext cx="456886" cy="467107"/>
              <a:chOff x="2458930" y="2492896"/>
              <a:chExt cx="456886" cy="467107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21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555274" y="4389086"/>
              <a:ext cx="456886" cy="467107"/>
              <a:chOff x="2458930" y="2492896"/>
              <a:chExt cx="456886" cy="467107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555274" y="5002099"/>
              <a:ext cx="456886" cy="467107"/>
              <a:chOff x="2458930" y="2492896"/>
              <a:chExt cx="456886" cy="467107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555274" y="5650171"/>
              <a:ext cx="456886" cy="467107"/>
              <a:chOff x="2458930" y="2492896"/>
              <a:chExt cx="456886" cy="46710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20" name="Straight Connector 119"/>
            <p:cNvCxnSpPr>
              <a:stCxn id="35" idx="4"/>
              <a:endCxn id="32" idx="0"/>
            </p:cNvCxnSpPr>
            <p:nvPr/>
          </p:nvCxnSpPr>
          <p:spPr>
            <a:xfrm>
              <a:off x="5796136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32" idx="4"/>
              <a:endCxn id="29" idx="0"/>
            </p:cNvCxnSpPr>
            <p:nvPr/>
          </p:nvCxnSpPr>
          <p:spPr>
            <a:xfrm>
              <a:off x="5796136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29" idx="4"/>
              <a:endCxn id="26" idx="0"/>
            </p:cNvCxnSpPr>
            <p:nvPr/>
          </p:nvCxnSpPr>
          <p:spPr>
            <a:xfrm>
              <a:off x="5796136" y="5434147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32" idx="4"/>
              <a:endCxn id="35" idx="0"/>
            </p:cNvCxnSpPr>
            <p:nvPr/>
          </p:nvCxnSpPr>
          <p:spPr>
            <a:xfrm>
              <a:off x="5795574" y="3280144"/>
              <a:ext cx="562" cy="46087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>
              <a:off x="5786690" y="6087833"/>
              <a:ext cx="562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5549850" y="6217567"/>
              <a:ext cx="4694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41256" y="3434980"/>
            <a:ext cx="456886" cy="467107"/>
            <a:chOff x="2458930" y="2492896"/>
            <a:chExt cx="456886" cy="467107"/>
          </a:xfrm>
        </p:grpSpPr>
        <p:sp>
          <p:nvSpPr>
            <p:cNvPr id="68" name="Oval 67"/>
            <p:cNvSpPr/>
            <p:nvPr/>
          </p:nvSpPr>
          <p:spPr>
            <a:xfrm>
              <a:off x="2483768" y="249289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458930" y="2502323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55776" y="268300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441256" y="3892288"/>
            <a:ext cx="456886" cy="655492"/>
            <a:chOff x="2441256" y="4198322"/>
            <a:chExt cx="456886" cy="655492"/>
          </a:xfrm>
        </p:grpSpPr>
        <p:grpSp>
          <p:nvGrpSpPr>
            <p:cNvPr id="12" name="Group 11"/>
            <p:cNvGrpSpPr/>
            <p:nvPr/>
          </p:nvGrpSpPr>
          <p:grpSpPr>
            <a:xfrm>
              <a:off x="2441256" y="4386707"/>
              <a:ext cx="456886" cy="467107"/>
              <a:chOff x="2458930" y="2492896"/>
              <a:chExt cx="456886" cy="467107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8" name="Straight Connector 107"/>
            <p:cNvCxnSpPr>
              <a:stCxn id="68" idx="4"/>
              <a:endCxn id="65" idx="0"/>
            </p:cNvCxnSpPr>
            <p:nvPr/>
          </p:nvCxnSpPr>
          <p:spPr>
            <a:xfrm>
              <a:off x="2682118" y="4198322"/>
              <a:ext cx="0" cy="1883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 173"/>
          <p:cNvGrpSpPr/>
          <p:nvPr/>
        </p:nvGrpSpPr>
        <p:grpSpPr>
          <a:xfrm>
            <a:off x="2441256" y="4537981"/>
            <a:ext cx="456886" cy="630754"/>
            <a:chOff x="2441256" y="4844015"/>
            <a:chExt cx="456886" cy="630754"/>
          </a:xfrm>
        </p:grpSpPr>
        <p:grpSp>
          <p:nvGrpSpPr>
            <p:cNvPr id="13" name="Group 12"/>
            <p:cNvGrpSpPr/>
            <p:nvPr/>
          </p:nvGrpSpPr>
          <p:grpSpPr>
            <a:xfrm>
              <a:off x="2441256" y="5007662"/>
              <a:ext cx="456886" cy="467107"/>
              <a:chOff x="2458930" y="2492896"/>
              <a:chExt cx="456886" cy="467107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9" name="Straight Connector 108"/>
            <p:cNvCxnSpPr>
              <a:stCxn id="65" idx="4"/>
              <a:endCxn id="62" idx="0"/>
            </p:cNvCxnSpPr>
            <p:nvPr/>
          </p:nvCxnSpPr>
          <p:spPr>
            <a:xfrm>
              <a:off x="2682118" y="4844015"/>
              <a:ext cx="0" cy="163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2441256" y="5158936"/>
            <a:ext cx="456886" cy="638207"/>
            <a:chOff x="2441256" y="5464970"/>
            <a:chExt cx="456886" cy="638207"/>
          </a:xfrm>
        </p:grpSpPr>
        <p:grpSp>
          <p:nvGrpSpPr>
            <p:cNvPr id="14" name="Group 13"/>
            <p:cNvGrpSpPr/>
            <p:nvPr/>
          </p:nvGrpSpPr>
          <p:grpSpPr>
            <a:xfrm>
              <a:off x="2441256" y="5636070"/>
              <a:ext cx="456886" cy="467107"/>
              <a:chOff x="2458930" y="2492896"/>
              <a:chExt cx="456886" cy="467107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10" name="Straight Connector 109"/>
            <p:cNvCxnSpPr>
              <a:stCxn id="62" idx="4"/>
              <a:endCxn id="59" idx="0"/>
            </p:cNvCxnSpPr>
            <p:nvPr/>
          </p:nvCxnSpPr>
          <p:spPr>
            <a:xfrm>
              <a:off x="2682118" y="5464970"/>
              <a:ext cx="0" cy="1711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1702963" y="3597049"/>
            <a:ext cx="738293" cy="687399"/>
            <a:chOff x="1702963" y="3903083"/>
            <a:chExt cx="738293" cy="687399"/>
          </a:xfrm>
        </p:grpSpPr>
        <p:cxnSp>
          <p:nvCxnSpPr>
            <p:cNvPr id="146" name="Straight Connector 145"/>
            <p:cNvCxnSpPr/>
            <p:nvPr/>
          </p:nvCxnSpPr>
          <p:spPr>
            <a:xfrm>
              <a:off x="1993630" y="3913081"/>
              <a:ext cx="447626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1988338" y="3903083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1702963" y="4282705"/>
              <a:ext cx="6110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nCR3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1802945" y="2977403"/>
            <a:ext cx="904094" cy="501304"/>
            <a:chOff x="1802945" y="3283437"/>
            <a:chExt cx="904094" cy="501304"/>
          </a:xfrm>
        </p:grpSpPr>
        <p:cxnSp>
          <p:nvCxnSpPr>
            <p:cNvPr id="137" name="Straight Connector 136"/>
            <p:cNvCxnSpPr>
              <a:stCxn id="135" idx="4"/>
              <a:endCxn id="68" idx="0"/>
            </p:cNvCxnSpPr>
            <p:nvPr/>
          </p:nvCxnSpPr>
          <p:spPr>
            <a:xfrm flipH="1">
              <a:off x="2682118" y="3283437"/>
              <a:ext cx="2573" cy="48283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1802945" y="3507742"/>
              <a:ext cx="90409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gPA</a:t>
              </a:r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(gL4) </a:t>
              </a:r>
              <a:endParaRPr lang="ko-KR" altLang="en-US" sz="10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2205163" y="2192279"/>
            <a:ext cx="1267862" cy="3834989"/>
            <a:chOff x="2205163" y="2498313"/>
            <a:chExt cx="1267862" cy="3834989"/>
          </a:xfrm>
        </p:grpSpPr>
        <p:cxnSp>
          <p:nvCxnSpPr>
            <p:cNvPr id="104" name="Elbow Connector 103"/>
            <p:cNvCxnSpPr>
              <a:stCxn id="61" idx="2"/>
              <a:endCxn id="89" idx="0"/>
            </p:cNvCxnSpPr>
            <p:nvPr/>
          </p:nvCxnSpPr>
          <p:spPr>
            <a:xfrm rot="5400000" flipH="1" flipV="1">
              <a:off x="1257908" y="3913319"/>
              <a:ext cx="3630124" cy="800111"/>
            </a:xfrm>
            <a:prstGeom prst="bentConnector5">
              <a:avLst>
                <a:gd name="adj1" fmla="val -6297"/>
                <a:gd name="adj2" fmla="val 44925"/>
                <a:gd name="adj3" fmla="val 106297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2205163" y="6056303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 </a:t>
              </a:r>
              <a:endParaRPr lang="ko-KR" altLang="en-US" sz="1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6372200" y="5173914"/>
            <a:ext cx="2018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gVA: guest virtual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72200" y="5447256"/>
            <a:ext cx="2125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gPA: guest physical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385760" y="5717286"/>
            <a:ext cx="2192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sPA: system physical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372200" y="3429290"/>
            <a:ext cx="2036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Nested page table</a:t>
            </a:r>
          </a:p>
          <a:p>
            <a:pPr algn="ctr"/>
            <a:r>
              <a:rPr lang="en-US" altLang="ko-KR" sz="14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altLang="ko-KR" sz="1400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nLn</a:t>
            </a:r>
            <a:r>
              <a:rPr lang="en-US" altLang="ko-KR" sz="14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ko-KR" altLang="en-US" sz="14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234" name="Straight Connector 233"/>
          <p:cNvCxnSpPr/>
          <p:nvPr/>
        </p:nvCxnSpPr>
        <p:spPr>
          <a:xfrm>
            <a:off x="1987245" y="2479418"/>
            <a:ext cx="0" cy="394128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none" w="med" len="med"/>
          </a:ln>
          <a:effectLst>
            <a:outerShdw blurRad="50800" dist="50800" dir="5400000" algn="ctr" rotWithShape="0">
              <a:srgbClr val="000000">
                <a:alpha val="84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Straight Connector 232"/>
          <p:cNvCxnSpPr/>
          <p:nvPr/>
        </p:nvCxnSpPr>
        <p:spPr>
          <a:xfrm>
            <a:off x="1993242" y="2857780"/>
            <a:ext cx="614679" cy="8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50800" dir="5400000" algn="ctr" rotWithShape="0">
              <a:srgbClr val="000000">
                <a:alpha val="84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>
            <a:off x="2688680" y="2438930"/>
            <a:ext cx="0" cy="360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50800" dir="5400000" algn="ctr" rotWithShape="0">
              <a:srgbClr val="000000">
                <a:alpha val="84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>
            <a:off x="2776196" y="2865700"/>
            <a:ext cx="614679" cy="81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50800" dir="5400000" algn="ctr" rotWithShape="0">
              <a:srgbClr val="000000">
                <a:alpha val="84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>
            <a:off x="2683404" y="2945125"/>
            <a:ext cx="0" cy="504000"/>
          </a:xfrm>
          <a:prstGeom prst="line">
            <a:avLst/>
          </a:prstGeom>
          <a:ln w="38100">
            <a:solidFill>
              <a:srgbClr val="FF0000"/>
            </a:solidFill>
            <a:headEnd type="none" w="med" len="med"/>
            <a:tailEnd type="arrow" w="med" len="med"/>
          </a:ln>
          <a:effectLst>
            <a:outerShdw blurRad="50800" dist="50800" dir="5400000" algn="ctr" rotWithShape="0">
              <a:srgbClr val="000000">
                <a:alpha val="84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TextBox 176"/>
          <p:cNvSpPr txBox="1"/>
          <p:nvPr/>
        </p:nvSpPr>
        <p:spPr>
          <a:xfrm>
            <a:off x="709584" y="2298357"/>
            <a:ext cx="76174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86_64</a:t>
            </a:r>
            <a:endParaRPr lang="ko-KR" altLang="en-US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5823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5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5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5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5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25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Hardware-Assisted Page Walks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Two-dimensional page walks for virtualized systems</a:t>
            </a:r>
            <a:endParaRPr lang="ko-KR" altLang="en-US" dirty="0"/>
          </a:p>
        </p:txBody>
      </p:sp>
      <p:sp>
        <p:nvSpPr>
          <p:cNvPr id="87" name="Rounded Rectangle 86"/>
          <p:cNvSpPr/>
          <p:nvPr/>
        </p:nvSpPr>
        <p:spPr>
          <a:xfrm>
            <a:off x="1691680" y="1879085"/>
            <a:ext cx="4536504" cy="1152128"/>
          </a:xfrm>
          <a:prstGeom prst="roundRect">
            <a:avLst>
              <a:gd name="adj" fmla="val 7604"/>
            </a:avLst>
          </a:prstGeom>
          <a:noFill/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88" name="Group 87"/>
          <p:cNvGrpSpPr/>
          <p:nvPr/>
        </p:nvGrpSpPr>
        <p:grpSpPr>
          <a:xfrm>
            <a:off x="3236682" y="2138836"/>
            <a:ext cx="452368" cy="467298"/>
            <a:chOff x="1830927" y="2321451"/>
            <a:chExt cx="452368" cy="467298"/>
          </a:xfrm>
        </p:grpSpPr>
        <p:sp>
          <p:nvSpPr>
            <p:cNvPr id="89" name="Rectangle 88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922298" y="2511750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5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2" name="Group 91"/>
          <p:cNvGrpSpPr/>
          <p:nvPr/>
        </p:nvGrpSpPr>
        <p:grpSpPr>
          <a:xfrm>
            <a:off x="4028770" y="2138836"/>
            <a:ext cx="452368" cy="467298"/>
            <a:chOff x="1830927" y="2321451"/>
            <a:chExt cx="452368" cy="467298"/>
          </a:xfrm>
        </p:grpSpPr>
        <p:sp>
          <p:nvSpPr>
            <p:cNvPr id="93" name="Rectangle 92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3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10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4797451" y="2138836"/>
            <a:ext cx="452368" cy="467298"/>
            <a:chOff x="1830927" y="2321451"/>
            <a:chExt cx="452368" cy="467298"/>
          </a:xfrm>
        </p:grpSpPr>
        <p:sp>
          <p:nvSpPr>
            <p:cNvPr id="97" name="Rectangle 96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1830927" y="2321451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15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559792" y="2138836"/>
            <a:ext cx="452368" cy="467298"/>
            <a:chOff x="1830927" y="2321451"/>
            <a:chExt cx="452368" cy="467298"/>
          </a:xfrm>
        </p:grpSpPr>
        <p:sp>
          <p:nvSpPr>
            <p:cNvPr id="101" name="Rectangle 100"/>
            <p:cNvSpPr/>
            <p:nvPr/>
          </p:nvSpPr>
          <p:spPr>
            <a:xfrm>
              <a:off x="1851247" y="2349634"/>
              <a:ext cx="432048" cy="396044"/>
            </a:xfrm>
            <a:prstGeom prst="rect">
              <a:avLst/>
            </a:prstGeom>
            <a:solidFill>
              <a:schemeClr val="accent3"/>
            </a:solidFill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1830927" y="2321451"/>
              <a:ext cx="44755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gL</a:t>
              </a:r>
              <a:r>
                <a:rPr lang="en-US" altLang="ko-KR" sz="1050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1900430" y="2511750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20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23" name="Flowchart: Summing Junction 122"/>
          <p:cNvSpPr/>
          <p:nvPr/>
        </p:nvSpPr>
        <p:spPr>
          <a:xfrm>
            <a:off x="3386479" y="2771462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24" name="Straight Connector 123"/>
          <p:cNvCxnSpPr>
            <a:stCxn id="89" idx="2"/>
            <a:endCxn id="123" idx="0"/>
          </p:cNvCxnSpPr>
          <p:nvPr/>
        </p:nvCxnSpPr>
        <p:spPr>
          <a:xfrm>
            <a:off x="3473026" y="2563063"/>
            <a:ext cx="3753" cy="208399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Flowchart: Summing Junction 125"/>
          <p:cNvSpPr/>
          <p:nvPr/>
        </p:nvSpPr>
        <p:spPr>
          <a:xfrm>
            <a:off x="4178784" y="2769856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27" name="Straight Connector 126"/>
          <p:cNvCxnSpPr>
            <a:stCxn id="93" idx="2"/>
            <a:endCxn id="126" idx="0"/>
          </p:cNvCxnSpPr>
          <p:nvPr/>
        </p:nvCxnSpPr>
        <p:spPr>
          <a:xfrm>
            <a:off x="4265114" y="2563063"/>
            <a:ext cx="3970" cy="206793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Flowchart: Summing Junction 128"/>
          <p:cNvSpPr/>
          <p:nvPr/>
        </p:nvSpPr>
        <p:spPr>
          <a:xfrm>
            <a:off x="4941467" y="2768250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0" name="Straight Connector 129"/>
          <p:cNvCxnSpPr>
            <a:stCxn id="97" idx="2"/>
            <a:endCxn id="129" idx="0"/>
          </p:cNvCxnSpPr>
          <p:nvPr/>
        </p:nvCxnSpPr>
        <p:spPr>
          <a:xfrm flipH="1">
            <a:off x="5031767" y="2563063"/>
            <a:ext cx="2028" cy="20518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Flowchart: Summing Junction 131"/>
          <p:cNvSpPr/>
          <p:nvPr/>
        </p:nvSpPr>
        <p:spPr>
          <a:xfrm>
            <a:off x="5705274" y="2768250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3" name="Straight Connector 132"/>
          <p:cNvCxnSpPr>
            <a:stCxn id="101" idx="2"/>
            <a:endCxn id="132" idx="0"/>
          </p:cNvCxnSpPr>
          <p:nvPr/>
        </p:nvCxnSpPr>
        <p:spPr>
          <a:xfrm flipH="1">
            <a:off x="5795574" y="2563063"/>
            <a:ext cx="562" cy="205187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5" name="Flowchart: Summing Junction 134"/>
          <p:cNvSpPr/>
          <p:nvPr/>
        </p:nvSpPr>
        <p:spPr>
          <a:xfrm>
            <a:off x="2594391" y="2771543"/>
            <a:ext cx="180600" cy="180600"/>
          </a:xfrm>
          <a:prstGeom prst="flowChartSummingJunction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6" name="Straight Connector 135"/>
          <p:cNvCxnSpPr>
            <a:endCxn id="135" idx="0"/>
          </p:cNvCxnSpPr>
          <p:nvPr/>
        </p:nvCxnSpPr>
        <p:spPr>
          <a:xfrm>
            <a:off x="2680938" y="2446613"/>
            <a:ext cx="3753" cy="32493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2373553" y="2137347"/>
            <a:ext cx="6142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gCR3</a:t>
            </a:r>
            <a:endParaRPr lang="ko-KR" altLang="en-US" sz="105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39" name="Straight Connector 138"/>
          <p:cNvCxnSpPr>
            <a:endCxn id="135" idx="2"/>
          </p:cNvCxnSpPr>
          <p:nvPr/>
        </p:nvCxnSpPr>
        <p:spPr>
          <a:xfrm>
            <a:off x="1979712" y="2861762"/>
            <a:ext cx="614679" cy="8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Connector 139"/>
          <p:cNvCxnSpPr/>
          <p:nvPr/>
        </p:nvCxnSpPr>
        <p:spPr>
          <a:xfrm>
            <a:off x="1985004" y="2467634"/>
            <a:ext cx="0" cy="394128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1" name="TextBox 140"/>
          <p:cNvSpPr txBox="1"/>
          <p:nvPr/>
        </p:nvSpPr>
        <p:spPr>
          <a:xfrm>
            <a:off x="1725481" y="2138836"/>
            <a:ext cx="5134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gVA</a:t>
            </a:r>
            <a:endParaRPr lang="ko-KR" altLang="en-US" sz="1050" dirty="0">
              <a:latin typeface="Tahoma" pitchFamily="34" charset="0"/>
              <a:cs typeface="Tahoma" pitchFamily="34" charset="0"/>
            </a:endParaRPr>
          </a:p>
        </p:txBody>
      </p:sp>
      <p:cxnSp>
        <p:nvCxnSpPr>
          <p:cNvPr id="142" name="Straight Connector 141"/>
          <p:cNvCxnSpPr>
            <a:stCxn id="135" idx="6"/>
            <a:endCxn id="123" idx="2"/>
          </p:cNvCxnSpPr>
          <p:nvPr/>
        </p:nvCxnSpPr>
        <p:spPr>
          <a:xfrm flipV="1">
            <a:off x="2774991" y="2861762"/>
            <a:ext cx="611488" cy="81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/>
          <p:cNvCxnSpPr>
            <a:stCxn id="123" idx="6"/>
            <a:endCxn id="126" idx="2"/>
          </p:cNvCxnSpPr>
          <p:nvPr/>
        </p:nvCxnSpPr>
        <p:spPr>
          <a:xfrm flipV="1">
            <a:off x="3567079" y="2860156"/>
            <a:ext cx="611705" cy="160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Straight Connector 143"/>
          <p:cNvCxnSpPr>
            <a:stCxn id="126" idx="6"/>
            <a:endCxn id="129" idx="2"/>
          </p:cNvCxnSpPr>
          <p:nvPr/>
        </p:nvCxnSpPr>
        <p:spPr>
          <a:xfrm flipV="1">
            <a:off x="4359384" y="2858550"/>
            <a:ext cx="582083" cy="1606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/>
          <p:cNvCxnSpPr>
            <a:stCxn id="129" idx="6"/>
            <a:endCxn id="132" idx="2"/>
          </p:cNvCxnSpPr>
          <p:nvPr/>
        </p:nvCxnSpPr>
        <p:spPr>
          <a:xfrm>
            <a:off x="5122067" y="2858550"/>
            <a:ext cx="583207" cy="0"/>
          </a:xfrm>
          <a:prstGeom prst="line">
            <a:avLst/>
          </a:prstGeom>
          <a:ln w="19050">
            <a:solidFill>
              <a:schemeClr val="tx1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TextBox 155"/>
          <p:cNvSpPr txBox="1"/>
          <p:nvPr/>
        </p:nvSpPr>
        <p:spPr>
          <a:xfrm>
            <a:off x="6372200" y="2239746"/>
            <a:ext cx="19143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Guest page table</a:t>
            </a:r>
          </a:p>
          <a:p>
            <a:pPr algn="ctr"/>
            <a:r>
              <a:rPr lang="en-US" altLang="ko-KR" sz="14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altLang="ko-KR" sz="1400" dirty="0" err="1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gLn</a:t>
            </a:r>
            <a:r>
              <a:rPr lang="en-US" altLang="ko-KR" sz="1400" dirty="0" smtClean="0">
                <a:solidFill>
                  <a:schemeClr val="accent3">
                    <a:lumMod val="5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ko-KR" altLang="en-US" sz="1400" dirty="0">
              <a:solidFill>
                <a:schemeClr val="accent3">
                  <a:lumMod val="50000"/>
                </a:schemeClr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86" name="Rounded Rectangle 85"/>
          <p:cNvSpPr/>
          <p:nvPr/>
        </p:nvSpPr>
        <p:spPr>
          <a:xfrm>
            <a:off x="1691680" y="3218955"/>
            <a:ext cx="4536504" cy="2952329"/>
          </a:xfrm>
          <a:prstGeom prst="roundRect">
            <a:avLst>
              <a:gd name="adj" fmla="val 7604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Tahoma" pitchFamily="34" charset="0"/>
              <a:cs typeface="Tahoma" pitchFamily="34" charset="0"/>
            </a:endParaRPr>
          </a:p>
        </p:txBody>
      </p:sp>
      <p:grpSp>
        <p:nvGrpSpPr>
          <p:cNvPr id="167" name="Group 166"/>
          <p:cNvGrpSpPr/>
          <p:nvPr/>
        </p:nvGrpSpPr>
        <p:grpSpPr>
          <a:xfrm>
            <a:off x="3233344" y="2192279"/>
            <a:ext cx="1031769" cy="3609133"/>
            <a:chOff x="3233344" y="2498313"/>
            <a:chExt cx="1031769" cy="3609133"/>
          </a:xfrm>
        </p:grpSpPr>
        <p:grpSp>
          <p:nvGrpSpPr>
            <p:cNvPr id="6" name="Group 5"/>
            <p:cNvGrpSpPr/>
            <p:nvPr/>
          </p:nvGrpSpPr>
          <p:grpSpPr>
            <a:xfrm>
              <a:off x="3233344" y="3741014"/>
              <a:ext cx="456886" cy="467107"/>
              <a:chOff x="2458930" y="2492896"/>
              <a:chExt cx="456886" cy="467107"/>
            </a:xfrm>
          </p:grpSpPr>
          <p:sp>
            <p:nvSpPr>
              <p:cNvPr id="83" name="Oval 82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4" name="TextBox 83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6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3233344" y="4389086"/>
              <a:ext cx="456886" cy="467107"/>
              <a:chOff x="2458930" y="2492896"/>
              <a:chExt cx="456886" cy="467107"/>
            </a:xfrm>
          </p:grpSpPr>
          <p:sp>
            <p:nvSpPr>
              <p:cNvPr id="80" name="Oval 79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7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8" name="Group 7"/>
            <p:cNvGrpSpPr/>
            <p:nvPr/>
          </p:nvGrpSpPr>
          <p:grpSpPr>
            <a:xfrm>
              <a:off x="3233344" y="5002099"/>
              <a:ext cx="456886" cy="467107"/>
              <a:chOff x="2458930" y="2492896"/>
              <a:chExt cx="456886" cy="467107"/>
            </a:xfrm>
          </p:grpSpPr>
          <p:sp>
            <p:nvSpPr>
              <p:cNvPr id="77" name="Oval 76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8" name="TextBox 77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9" name="TextBox 78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8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3233344" y="5640339"/>
              <a:ext cx="456886" cy="467107"/>
              <a:chOff x="2458930" y="2492896"/>
              <a:chExt cx="456886" cy="467107"/>
            </a:xfrm>
          </p:grpSpPr>
          <p:sp>
            <p:nvSpPr>
              <p:cNvPr id="74" name="Oval 73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5" name="TextBox 74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6" name="TextBox 75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9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5" name="Elbow Connector 104"/>
            <p:cNvCxnSpPr>
              <a:stCxn id="76" idx="2"/>
              <a:endCxn id="93" idx="0"/>
            </p:cNvCxnSpPr>
            <p:nvPr/>
          </p:nvCxnSpPr>
          <p:spPr>
            <a:xfrm rot="5400000" flipH="1" flipV="1">
              <a:off x="2060491" y="3902824"/>
              <a:ext cx="3609133" cy="800111"/>
            </a:xfrm>
            <a:prstGeom prst="bentConnector5">
              <a:avLst>
                <a:gd name="adj1" fmla="val -6334"/>
                <a:gd name="adj2" fmla="val 44925"/>
                <a:gd name="adj3" fmla="val 106334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83" idx="4"/>
              <a:endCxn id="80" idx="0"/>
            </p:cNvCxnSpPr>
            <p:nvPr/>
          </p:nvCxnSpPr>
          <p:spPr>
            <a:xfrm>
              <a:off x="3474206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2" name="Straight Connector 111"/>
            <p:cNvCxnSpPr>
              <a:stCxn id="80" idx="4"/>
              <a:endCxn id="77" idx="0"/>
            </p:cNvCxnSpPr>
            <p:nvPr/>
          </p:nvCxnSpPr>
          <p:spPr>
            <a:xfrm>
              <a:off x="3474206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Straight Connector 112"/>
            <p:cNvCxnSpPr>
              <a:stCxn id="77" idx="4"/>
              <a:endCxn id="74" idx="0"/>
            </p:cNvCxnSpPr>
            <p:nvPr/>
          </p:nvCxnSpPr>
          <p:spPr>
            <a:xfrm>
              <a:off x="3474206" y="5434147"/>
              <a:ext cx="0" cy="2061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Straight Connector 124"/>
            <p:cNvCxnSpPr>
              <a:stCxn id="123" idx="4"/>
              <a:endCxn id="83" idx="0"/>
            </p:cNvCxnSpPr>
            <p:nvPr/>
          </p:nvCxnSpPr>
          <p:spPr>
            <a:xfrm flipH="1">
              <a:off x="3474206" y="3283356"/>
              <a:ext cx="2573" cy="45765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8" name="Group 167"/>
          <p:cNvGrpSpPr/>
          <p:nvPr/>
        </p:nvGrpSpPr>
        <p:grpSpPr>
          <a:xfrm>
            <a:off x="4025432" y="2164096"/>
            <a:ext cx="998202" cy="3637316"/>
            <a:chOff x="4025432" y="2470130"/>
            <a:chExt cx="998202" cy="3637316"/>
          </a:xfrm>
        </p:grpSpPr>
        <p:grpSp>
          <p:nvGrpSpPr>
            <p:cNvPr id="10" name="Group 9"/>
            <p:cNvGrpSpPr/>
            <p:nvPr/>
          </p:nvGrpSpPr>
          <p:grpSpPr>
            <a:xfrm>
              <a:off x="4025432" y="3741014"/>
              <a:ext cx="456886" cy="467107"/>
              <a:chOff x="2458930" y="2492896"/>
              <a:chExt cx="456886" cy="467107"/>
            </a:xfrm>
          </p:grpSpPr>
          <p:sp>
            <p:nvSpPr>
              <p:cNvPr id="71" name="Oval 70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11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5" name="Group 14"/>
            <p:cNvGrpSpPr/>
            <p:nvPr/>
          </p:nvGrpSpPr>
          <p:grpSpPr>
            <a:xfrm>
              <a:off x="4025432" y="4389086"/>
              <a:ext cx="456886" cy="467107"/>
              <a:chOff x="2458930" y="2492896"/>
              <a:chExt cx="456886" cy="467107"/>
            </a:xfrm>
          </p:grpSpPr>
          <p:sp>
            <p:nvSpPr>
              <p:cNvPr id="56" name="Oval 55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7" name="TextBox 56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8" name="TextBox 57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4025432" y="5002099"/>
              <a:ext cx="456886" cy="467107"/>
              <a:chOff x="2458930" y="2492896"/>
              <a:chExt cx="456886" cy="467107"/>
            </a:xfrm>
          </p:grpSpPr>
          <p:sp>
            <p:nvSpPr>
              <p:cNvPr id="53" name="Oval 52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4" name="TextBox 53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4025432" y="5640339"/>
              <a:ext cx="456886" cy="467107"/>
              <a:chOff x="2458930" y="2492896"/>
              <a:chExt cx="456886" cy="467107"/>
            </a:xfrm>
          </p:grpSpPr>
          <p:sp>
            <p:nvSpPr>
              <p:cNvPr id="50" name="Oval 49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1" name="TextBox 50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6" name="Elbow Connector 105"/>
            <p:cNvCxnSpPr>
              <a:stCxn id="52" idx="2"/>
              <a:endCxn id="98" idx="0"/>
            </p:cNvCxnSpPr>
            <p:nvPr/>
          </p:nvCxnSpPr>
          <p:spPr>
            <a:xfrm rot="5400000" flipH="1" flipV="1">
              <a:off x="2826818" y="3910629"/>
              <a:ext cx="3637316" cy="756317"/>
            </a:xfrm>
            <a:prstGeom prst="bentConnector5">
              <a:avLst>
                <a:gd name="adj1" fmla="val -6285"/>
                <a:gd name="adj2" fmla="val 46768"/>
                <a:gd name="adj3" fmla="val 105694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>
              <a:stCxn id="71" idx="4"/>
              <a:endCxn id="56" idx="0"/>
            </p:cNvCxnSpPr>
            <p:nvPr/>
          </p:nvCxnSpPr>
          <p:spPr>
            <a:xfrm>
              <a:off x="4266294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Straight Connector 114"/>
            <p:cNvCxnSpPr>
              <a:stCxn id="56" idx="4"/>
              <a:endCxn id="53" idx="0"/>
            </p:cNvCxnSpPr>
            <p:nvPr/>
          </p:nvCxnSpPr>
          <p:spPr>
            <a:xfrm>
              <a:off x="4266294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>
              <a:stCxn id="53" idx="4"/>
              <a:endCxn id="50" idx="0"/>
            </p:cNvCxnSpPr>
            <p:nvPr/>
          </p:nvCxnSpPr>
          <p:spPr>
            <a:xfrm>
              <a:off x="4266294" y="5434147"/>
              <a:ext cx="0" cy="2061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8" name="Straight Connector 127"/>
            <p:cNvCxnSpPr>
              <a:stCxn id="126" idx="4"/>
              <a:endCxn id="71" idx="0"/>
            </p:cNvCxnSpPr>
            <p:nvPr/>
          </p:nvCxnSpPr>
          <p:spPr>
            <a:xfrm flipH="1">
              <a:off x="4266294" y="3281750"/>
              <a:ext cx="2790" cy="459264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9" name="Group 168"/>
          <p:cNvGrpSpPr/>
          <p:nvPr/>
        </p:nvGrpSpPr>
        <p:grpSpPr>
          <a:xfrm>
            <a:off x="4792682" y="2138836"/>
            <a:ext cx="990888" cy="3672408"/>
            <a:chOff x="4792682" y="2444870"/>
            <a:chExt cx="990888" cy="3672408"/>
          </a:xfrm>
        </p:grpSpPr>
        <p:grpSp>
          <p:nvGrpSpPr>
            <p:cNvPr id="18" name="Group 17"/>
            <p:cNvGrpSpPr/>
            <p:nvPr/>
          </p:nvGrpSpPr>
          <p:grpSpPr>
            <a:xfrm>
              <a:off x="4792682" y="3752186"/>
              <a:ext cx="456886" cy="467107"/>
              <a:chOff x="2458930" y="2492896"/>
              <a:chExt cx="456886" cy="467107"/>
            </a:xfrm>
          </p:grpSpPr>
          <p:sp>
            <p:nvSpPr>
              <p:cNvPr id="47" name="Oval 46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8" name="TextBox 47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16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19" name="Group 18"/>
            <p:cNvGrpSpPr/>
            <p:nvPr/>
          </p:nvGrpSpPr>
          <p:grpSpPr>
            <a:xfrm>
              <a:off x="4792682" y="4389086"/>
              <a:ext cx="456886" cy="467107"/>
              <a:chOff x="2458930" y="2492896"/>
              <a:chExt cx="456886" cy="467107"/>
            </a:xfrm>
          </p:grpSpPr>
          <p:sp>
            <p:nvSpPr>
              <p:cNvPr id="44" name="Oval 43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17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4792682" y="5002099"/>
              <a:ext cx="456886" cy="467107"/>
              <a:chOff x="2458930" y="2492896"/>
              <a:chExt cx="456886" cy="467107"/>
            </a:xfrm>
          </p:grpSpPr>
          <p:sp>
            <p:nvSpPr>
              <p:cNvPr id="41" name="Oval 40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18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4792682" y="5650171"/>
              <a:ext cx="456886" cy="467107"/>
              <a:chOff x="2458930" y="2492896"/>
              <a:chExt cx="456886" cy="467107"/>
            </a:xfrm>
          </p:grpSpPr>
          <p:sp>
            <p:nvSpPr>
              <p:cNvPr id="38" name="Oval 37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19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7" name="Elbow Connector 106"/>
            <p:cNvCxnSpPr>
              <a:stCxn id="40" idx="2"/>
              <a:endCxn id="102" idx="0"/>
            </p:cNvCxnSpPr>
            <p:nvPr/>
          </p:nvCxnSpPr>
          <p:spPr>
            <a:xfrm rot="5400000" flipH="1" flipV="1">
              <a:off x="3572865" y="3906572"/>
              <a:ext cx="3672408" cy="749003"/>
            </a:xfrm>
            <a:prstGeom prst="bentConnector5">
              <a:avLst>
                <a:gd name="adj1" fmla="val -6225"/>
                <a:gd name="adj2" fmla="val 46897"/>
                <a:gd name="adj3" fmla="val 104760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Straight Connector 116"/>
            <p:cNvCxnSpPr>
              <a:stCxn id="47" idx="4"/>
              <a:endCxn id="44" idx="0"/>
            </p:cNvCxnSpPr>
            <p:nvPr/>
          </p:nvCxnSpPr>
          <p:spPr>
            <a:xfrm>
              <a:off x="5033544" y="4184234"/>
              <a:ext cx="0" cy="20485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>
              <a:stCxn id="44" idx="4"/>
              <a:endCxn id="41" idx="0"/>
            </p:cNvCxnSpPr>
            <p:nvPr/>
          </p:nvCxnSpPr>
          <p:spPr>
            <a:xfrm>
              <a:off x="5033544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Straight Connector 118"/>
            <p:cNvCxnSpPr>
              <a:stCxn id="41" idx="4"/>
              <a:endCxn id="38" idx="0"/>
            </p:cNvCxnSpPr>
            <p:nvPr/>
          </p:nvCxnSpPr>
          <p:spPr>
            <a:xfrm>
              <a:off x="5033544" y="5434147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Straight Connector 130"/>
            <p:cNvCxnSpPr>
              <a:stCxn id="129" idx="4"/>
              <a:endCxn id="47" idx="0"/>
            </p:cNvCxnSpPr>
            <p:nvPr/>
          </p:nvCxnSpPr>
          <p:spPr>
            <a:xfrm>
              <a:off x="5031767" y="3280144"/>
              <a:ext cx="1777" cy="472042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0" name="Group 169"/>
          <p:cNvGrpSpPr/>
          <p:nvPr/>
        </p:nvGrpSpPr>
        <p:grpSpPr>
          <a:xfrm>
            <a:off x="5549850" y="2974110"/>
            <a:ext cx="469424" cy="3245200"/>
            <a:chOff x="5549850" y="3280144"/>
            <a:chExt cx="469424" cy="3245200"/>
          </a:xfrm>
        </p:grpSpPr>
        <p:grpSp>
          <p:nvGrpSpPr>
            <p:cNvPr id="22" name="Group 21"/>
            <p:cNvGrpSpPr/>
            <p:nvPr/>
          </p:nvGrpSpPr>
          <p:grpSpPr>
            <a:xfrm>
              <a:off x="5555274" y="3741014"/>
              <a:ext cx="456886" cy="467107"/>
              <a:chOff x="2458930" y="2492896"/>
              <a:chExt cx="456886" cy="467107"/>
            </a:xfrm>
          </p:grpSpPr>
          <p:sp>
            <p:nvSpPr>
              <p:cNvPr id="35" name="Oval 34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21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5555274" y="4389086"/>
              <a:ext cx="456886" cy="467107"/>
              <a:chOff x="2458930" y="2492896"/>
              <a:chExt cx="456886" cy="467107"/>
            </a:xfrm>
          </p:grpSpPr>
          <p:sp>
            <p:nvSpPr>
              <p:cNvPr id="32" name="Oval 31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5555274" y="5002099"/>
              <a:ext cx="456886" cy="467107"/>
              <a:chOff x="2458930" y="2492896"/>
              <a:chExt cx="456886" cy="467107"/>
            </a:xfrm>
          </p:grpSpPr>
          <p:sp>
            <p:nvSpPr>
              <p:cNvPr id="29" name="Oval 28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grpSp>
          <p:nvGrpSpPr>
            <p:cNvPr id="25" name="Group 24"/>
            <p:cNvGrpSpPr/>
            <p:nvPr/>
          </p:nvGrpSpPr>
          <p:grpSpPr>
            <a:xfrm>
              <a:off x="5555274" y="5650171"/>
              <a:ext cx="456886" cy="467107"/>
              <a:chOff x="2458930" y="2492896"/>
              <a:chExt cx="456886" cy="467107"/>
            </a:xfrm>
          </p:grpSpPr>
          <p:sp>
            <p:nvSpPr>
              <p:cNvPr id="26" name="Oval 25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2458930" y="2502323"/>
                <a:ext cx="44755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523524" y="2683004"/>
                <a:ext cx="35458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20" name="Straight Connector 119"/>
            <p:cNvCxnSpPr>
              <a:stCxn id="35" idx="4"/>
              <a:endCxn id="32" idx="0"/>
            </p:cNvCxnSpPr>
            <p:nvPr/>
          </p:nvCxnSpPr>
          <p:spPr>
            <a:xfrm>
              <a:off x="5796136" y="4173062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>
              <a:stCxn id="32" idx="4"/>
              <a:endCxn id="29" idx="0"/>
            </p:cNvCxnSpPr>
            <p:nvPr/>
          </p:nvCxnSpPr>
          <p:spPr>
            <a:xfrm>
              <a:off x="5796136" y="4821134"/>
              <a:ext cx="0" cy="18096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Straight Connector 121"/>
            <p:cNvCxnSpPr>
              <a:stCxn id="29" idx="4"/>
              <a:endCxn id="26" idx="0"/>
            </p:cNvCxnSpPr>
            <p:nvPr/>
          </p:nvCxnSpPr>
          <p:spPr>
            <a:xfrm>
              <a:off x="5796136" y="5434147"/>
              <a:ext cx="0" cy="21602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>
              <a:stCxn id="132" idx="4"/>
              <a:endCxn id="35" idx="0"/>
            </p:cNvCxnSpPr>
            <p:nvPr/>
          </p:nvCxnSpPr>
          <p:spPr>
            <a:xfrm>
              <a:off x="5795574" y="3280144"/>
              <a:ext cx="562" cy="46087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>
              <a:off x="5786690" y="6087833"/>
              <a:ext cx="562" cy="20518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0" name="TextBox 149"/>
            <p:cNvSpPr txBox="1"/>
            <p:nvPr/>
          </p:nvSpPr>
          <p:spPr>
            <a:xfrm>
              <a:off x="5549850" y="6217567"/>
              <a:ext cx="46942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41256" y="3434980"/>
            <a:ext cx="456886" cy="467107"/>
            <a:chOff x="2458930" y="2492896"/>
            <a:chExt cx="456886" cy="467107"/>
          </a:xfrm>
        </p:grpSpPr>
        <p:sp>
          <p:nvSpPr>
            <p:cNvPr id="68" name="Oval 67"/>
            <p:cNvSpPr/>
            <p:nvPr/>
          </p:nvSpPr>
          <p:spPr>
            <a:xfrm>
              <a:off x="2483768" y="2492896"/>
              <a:ext cx="432048" cy="432048"/>
            </a:xfrm>
            <a:prstGeom prst="ellipse">
              <a:avLst/>
            </a:prstGeom>
            <a:ln w="190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9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458930" y="2502323"/>
              <a:ext cx="45236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nL</a:t>
              </a:r>
              <a:r>
                <a:rPr lang="en-US" altLang="ko-KR" sz="105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4</a:t>
              </a:r>
              <a:endParaRPr lang="ko-KR" altLang="en-US" sz="105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555776" y="2683004"/>
              <a:ext cx="26962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1</a:t>
              </a:r>
              <a:endParaRPr lang="ko-KR" altLang="en-US" sz="1000" dirty="0">
                <a:solidFill>
                  <a:schemeClr val="bg1"/>
                </a:solidFill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2441256" y="3892288"/>
            <a:ext cx="456886" cy="655492"/>
            <a:chOff x="2441256" y="4198322"/>
            <a:chExt cx="456886" cy="655492"/>
          </a:xfrm>
        </p:grpSpPr>
        <p:grpSp>
          <p:nvGrpSpPr>
            <p:cNvPr id="12" name="Group 11"/>
            <p:cNvGrpSpPr/>
            <p:nvPr/>
          </p:nvGrpSpPr>
          <p:grpSpPr>
            <a:xfrm>
              <a:off x="2441256" y="4386707"/>
              <a:ext cx="456886" cy="467107"/>
              <a:chOff x="2458930" y="2492896"/>
              <a:chExt cx="456886" cy="467107"/>
            </a:xfrm>
          </p:grpSpPr>
          <p:sp>
            <p:nvSpPr>
              <p:cNvPr id="65" name="Oval 64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6" name="TextBox 65"/>
              <p:cNvSpPr txBox="1"/>
              <p:nvPr/>
            </p:nvSpPr>
            <p:spPr>
              <a:xfrm>
                <a:off x="2458930" y="2502323"/>
                <a:ext cx="452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8" name="Straight Connector 107"/>
            <p:cNvCxnSpPr>
              <a:stCxn id="68" idx="4"/>
              <a:endCxn id="65" idx="0"/>
            </p:cNvCxnSpPr>
            <p:nvPr/>
          </p:nvCxnSpPr>
          <p:spPr>
            <a:xfrm>
              <a:off x="2682118" y="4198322"/>
              <a:ext cx="0" cy="18838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4" name="Group 173"/>
          <p:cNvGrpSpPr/>
          <p:nvPr/>
        </p:nvGrpSpPr>
        <p:grpSpPr>
          <a:xfrm>
            <a:off x="2441256" y="4537981"/>
            <a:ext cx="456886" cy="630754"/>
            <a:chOff x="2441256" y="4844015"/>
            <a:chExt cx="456886" cy="630754"/>
          </a:xfrm>
        </p:grpSpPr>
        <p:grpSp>
          <p:nvGrpSpPr>
            <p:cNvPr id="13" name="Group 12"/>
            <p:cNvGrpSpPr/>
            <p:nvPr/>
          </p:nvGrpSpPr>
          <p:grpSpPr>
            <a:xfrm>
              <a:off x="2441256" y="5007662"/>
              <a:ext cx="456886" cy="467107"/>
              <a:chOff x="2458930" y="2492896"/>
              <a:chExt cx="456886" cy="467107"/>
            </a:xfrm>
          </p:grpSpPr>
          <p:sp>
            <p:nvSpPr>
              <p:cNvPr id="62" name="Oval 61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2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3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09" name="Straight Connector 108"/>
            <p:cNvCxnSpPr>
              <a:stCxn id="65" idx="4"/>
              <a:endCxn id="62" idx="0"/>
            </p:cNvCxnSpPr>
            <p:nvPr/>
          </p:nvCxnSpPr>
          <p:spPr>
            <a:xfrm>
              <a:off x="2682118" y="4844015"/>
              <a:ext cx="0" cy="16364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5" name="Group 174"/>
          <p:cNvGrpSpPr/>
          <p:nvPr/>
        </p:nvGrpSpPr>
        <p:grpSpPr>
          <a:xfrm>
            <a:off x="2441256" y="5158936"/>
            <a:ext cx="456886" cy="638207"/>
            <a:chOff x="2441256" y="5464970"/>
            <a:chExt cx="456886" cy="638207"/>
          </a:xfrm>
        </p:grpSpPr>
        <p:grpSp>
          <p:nvGrpSpPr>
            <p:cNvPr id="14" name="Group 13"/>
            <p:cNvGrpSpPr/>
            <p:nvPr/>
          </p:nvGrpSpPr>
          <p:grpSpPr>
            <a:xfrm>
              <a:off x="2441256" y="5636070"/>
              <a:ext cx="456886" cy="467107"/>
              <a:chOff x="2458930" y="2492896"/>
              <a:chExt cx="456886" cy="467107"/>
            </a:xfrm>
          </p:grpSpPr>
          <p:sp>
            <p:nvSpPr>
              <p:cNvPr id="59" name="Oval 58"/>
              <p:cNvSpPr/>
              <p:nvPr/>
            </p:nvSpPr>
            <p:spPr>
              <a:xfrm>
                <a:off x="2483768" y="2492896"/>
                <a:ext cx="432048" cy="432048"/>
              </a:xfrm>
              <a:prstGeom prst="ellipse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900" dirty="0"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2458930" y="2502323"/>
                <a:ext cx="44916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nL</a:t>
                </a:r>
                <a:r>
                  <a:rPr lang="en-US" altLang="ko-KR" sz="105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1</a:t>
                </a:r>
                <a:endParaRPr lang="ko-KR" altLang="en-US" sz="105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555776" y="2683004"/>
                <a:ext cx="26962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200" dirty="0" smtClean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4</a:t>
                </a:r>
                <a:endParaRPr lang="ko-KR" altLang="en-US" sz="1000" dirty="0">
                  <a:solidFill>
                    <a:schemeClr val="bg1"/>
                  </a:solidFill>
                  <a:latin typeface="Tahoma" pitchFamily="34" charset="0"/>
                  <a:cs typeface="Tahoma" pitchFamily="34" charset="0"/>
                </a:endParaRPr>
              </a:p>
            </p:txBody>
          </p:sp>
        </p:grpSp>
        <p:cxnSp>
          <p:nvCxnSpPr>
            <p:cNvPr id="110" name="Straight Connector 109"/>
            <p:cNvCxnSpPr>
              <a:stCxn id="62" idx="4"/>
              <a:endCxn id="59" idx="0"/>
            </p:cNvCxnSpPr>
            <p:nvPr/>
          </p:nvCxnSpPr>
          <p:spPr>
            <a:xfrm>
              <a:off x="2682118" y="5464970"/>
              <a:ext cx="0" cy="1711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2" name="Group 171"/>
          <p:cNvGrpSpPr/>
          <p:nvPr/>
        </p:nvGrpSpPr>
        <p:grpSpPr>
          <a:xfrm>
            <a:off x="1702963" y="3597049"/>
            <a:ext cx="738293" cy="687399"/>
            <a:chOff x="1702963" y="3903083"/>
            <a:chExt cx="738293" cy="687399"/>
          </a:xfrm>
        </p:grpSpPr>
        <p:cxnSp>
          <p:nvCxnSpPr>
            <p:cNvPr id="146" name="Straight Connector 145"/>
            <p:cNvCxnSpPr/>
            <p:nvPr/>
          </p:nvCxnSpPr>
          <p:spPr>
            <a:xfrm>
              <a:off x="1993630" y="3913081"/>
              <a:ext cx="447626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7" name="Straight Connector 146"/>
            <p:cNvCxnSpPr/>
            <p:nvPr/>
          </p:nvCxnSpPr>
          <p:spPr>
            <a:xfrm>
              <a:off x="1988338" y="3903083"/>
              <a:ext cx="0" cy="394128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TextBox 147"/>
            <p:cNvSpPr txBox="1"/>
            <p:nvPr/>
          </p:nvSpPr>
          <p:spPr>
            <a:xfrm>
              <a:off x="1702963" y="4282705"/>
              <a:ext cx="61106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nCR3</a:t>
              </a:r>
              <a:endParaRPr lang="ko-KR" altLang="en-US" sz="105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1826695" y="2977403"/>
            <a:ext cx="857996" cy="501304"/>
            <a:chOff x="1826695" y="3283437"/>
            <a:chExt cx="857996" cy="501304"/>
          </a:xfrm>
        </p:grpSpPr>
        <p:cxnSp>
          <p:nvCxnSpPr>
            <p:cNvPr id="137" name="Straight Connector 136"/>
            <p:cNvCxnSpPr>
              <a:stCxn id="135" idx="4"/>
              <a:endCxn id="68" idx="0"/>
            </p:cNvCxnSpPr>
            <p:nvPr/>
          </p:nvCxnSpPr>
          <p:spPr>
            <a:xfrm flipH="1">
              <a:off x="2682118" y="3283437"/>
              <a:ext cx="2573" cy="482837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TextBox 150"/>
            <p:cNvSpPr txBox="1"/>
            <p:nvPr/>
          </p:nvSpPr>
          <p:spPr>
            <a:xfrm>
              <a:off x="1826695" y="3507742"/>
              <a:ext cx="8191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err="1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gPA</a:t>
              </a:r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(L4) </a:t>
              </a:r>
              <a:endParaRPr lang="ko-KR" altLang="en-US" sz="1000" dirty="0">
                <a:latin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176" name="Group 175"/>
          <p:cNvGrpSpPr/>
          <p:nvPr/>
        </p:nvGrpSpPr>
        <p:grpSpPr>
          <a:xfrm>
            <a:off x="2205163" y="2192279"/>
            <a:ext cx="1267862" cy="3834989"/>
            <a:chOff x="2205163" y="2498313"/>
            <a:chExt cx="1267862" cy="3834989"/>
          </a:xfrm>
        </p:grpSpPr>
        <p:cxnSp>
          <p:nvCxnSpPr>
            <p:cNvPr id="104" name="Elbow Connector 103"/>
            <p:cNvCxnSpPr>
              <a:stCxn id="61" idx="2"/>
              <a:endCxn id="89" idx="0"/>
            </p:cNvCxnSpPr>
            <p:nvPr/>
          </p:nvCxnSpPr>
          <p:spPr>
            <a:xfrm rot="5400000" flipH="1" flipV="1">
              <a:off x="1257908" y="3913319"/>
              <a:ext cx="3630124" cy="800111"/>
            </a:xfrm>
            <a:prstGeom prst="bentConnector5">
              <a:avLst>
                <a:gd name="adj1" fmla="val -6297"/>
                <a:gd name="adj2" fmla="val 44925"/>
                <a:gd name="adj3" fmla="val 106297"/>
              </a:avLst>
            </a:prstGeom>
            <a:ln w="1905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2" name="TextBox 151"/>
            <p:cNvSpPr txBox="1"/>
            <p:nvPr/>
          </p:nvSpPr>
          <p:spPr>
            <a:xfrm>
              <a:off x="2205163" y="6056303"/>
              <a:ext cx="4828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sPA </a:t>
              </a:r>
              <a:endParaRPr lang="ko-KR" altLang="en-US" sz="1000" dirty="0">
                <a:latin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53" name="TextBox 152"/>
          <p:cNvSpPr txBox="1"/>
          <p:nvPr/>
        </p:nvSpPr>
        <p:spPr>
          <a:xfrm>
            <a:off x="6372200" y="4599130"/>
            <a:ext cx="20180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gVA: guest virtual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4" name="TextBox 153"/>
          <p:cNvSpPr txBox="1"/>
          <p:nvPr/>
        </p:nvSpPr>
        <p:spPr>
          <a:xfrm>
            <a:off x="6372200" y="4872472"/>
            <a:ext cx="21253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gPA: guest physical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5" name="TextBox 154"/>
          <p:cNvSpPr txBox="1"/>
          <p:nvPr/>
        </p:nvSpPr>
        <p:spPr>
          <a:xfrm>
            <a:off x="6396034" y="5142502"/>
            <a:ext cx="2192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sPA: system physical address</a:t>
            </a:r>
            <a:endParaRPr lang="ko-KR" altLang="en-US" sz="12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57" name="TextBox 156"/>
          <p:cNvSpPr txBox="1"/>
          <p:nvPr/>
        </p:nvSpPr>
        <p:spPr>
          <a:xfrm>
            <a:off x="6372200" y="3654025"/>
            <a:ext cx="20361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Nested page table</a:t>
            </a:r>
          </a:p>
          <a:p>
            <a:pPr algn="ctr"/>
            <a:r>
              <a:rPr lang="en-US" altLang="ko-KR" sz="14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(</a:t>
            </a:r>
            <a:r>
              <a:rPr lang="en-US" altLang="ko-KR" sz="1400" dirty="0" err="1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nLn</a:t>
            </a:r>
            <a:r>
              <a:rPr lang="en-US" altLang="ko-KR" sz="1400" dirty="0" smtClean="0">
                <a:solidFill>
                  <a:schemeClr val="tx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)</a:t>
            </a:r>
            <a:endParaRPr lang="ko-KR" altLang="en-US" sz="1400" dirty="0">
              <a:solidFill>
                <a:schemeClr val="tx2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178" name="TextBox 177"/>
          <p:cNvSpPr txBox="1"/>
          <p:nvPr/>
        </p:nvSpPr>
        <p:spPr>
          <a:xfrm>
            <a:off x="709584" y="2298357"/>
            <a:ext cx="761748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altLang="ko-KR" sz="1400" dirty="0">
                <a:latin typeface="Tahoma" pitchFamily="34" charset="0"/>
                <a:ea typeface="Tahoma" pitchFamily="34" charset="0"/>
                <a:cs typeface="Tahoma" pitchFamily="34" charset="0"/>
              </a:rPr>
              <a:t>x</a:t>
            </a:r>
            <a:r>
              <a:rPr lang="en-US" altLang="ko-KR" sz="140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86_64</a:t>
            </a:r>
            <a:endParaRPr lang="ko-KR" altLang="en-US" sz="11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181" name="Rectangle 180"/>
          <p:cNvSpPr/>
          <p:nvPr/>
        </p:nvSpPr>
        <p:spPr>
          <a:xfrm>
            <a:off x="8236" y="1763815"/>
            <a:ext cx="9144000" cy="2070367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9" name="Text Box 51"/>
          <p:cNvSpPr txBox="1">
            <a:spLocks noChangeArrowheads="1"/>
          </p:cNvSpPr>
          <p:nvPr/>
        </p:nvSpPr>
        <p:spPr bwMode="auto">
          <a:xfrm>
            <a:off x="1176279" y="1978812"/>
            <a:ext cx="7128792" cy="1569660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Guest (</a:t>
            </a:r>
            <a:r>
              <a:rPr lang="en-US" altLang="ko-KR" sz="2400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-levels) and nested (</a:t>
            </a:r>
            <a:r>
              <a:rPr lang="en-US" altLang="ko-K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-levels) page tables</a:t>
            </a:r>
          </a:p>
          <a:p>
            <a:pPr algn="ctr">
              <a:spcBef>
                <a:spcPct val="50000"/>
              </a:spcBef>
            </a:pP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# </a:t>
            </a:r>
            <a:r>
              <a:rPr lang="en-US" altLang="ko-KR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of page 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walks: </a:t>
            </a:r>
            <a:r>
              <a:rPr lang="en-US" altLang="ko-KR" sz="2400" dirty="0" err="1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altLang="ko-KR" sz="24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en-US" altLang="ko-KR" sz="2400" dirty="0" smtClean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 </a:t>
            </a:r>
            <a:r>
              <a:rPr lang="en-US" altLang="ko-KR" sz="24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</a:t>
            </a:r>
          </a:p>
          <a:p>
            <a:pPr algn="ctr">
              <a:spcBef>
                <a:spcPct val="50000"/>
              </a:spcBef>
            </a:pP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x86_64</a:t>
            </a:r>
            <a:r>
              <a:rPr lang="en-US" altLang="ko-KR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:</a:t>
            </a:r>
            <a:r>
              <a:rPr lang="en-US" altLang="ko-KR" sz="2400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4</a:t>
            </a:r>
            <a:r>
              <a:rPr lang="en-US" altLang="ko-K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*4 + </a:t>
            </a:r>
            <a:r>
              <a:rPr lang="en-US" altLang="ko-KR" sz="2400" dirty="0">
                <a:solidFill>
                  <a:schemeClr val="accent3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4</a:t>
            </a:r>
            <a:r>
              <a:rPr lang="en-US" altLang="ko-KR" sz="2400" dirty="0">
                <a:solidFill>
                  <a:schemeClr val="accent1">
                    <a:lumMod val="60000"/>
                    <a:lumOff val="4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+ 4 </a:t>
            </a:r>
            <a:r>
              <a:rPr lang="en-US" altLang="ko-KR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= 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24</a:t>
            </a:r>
            <a:endParaRPr lang="en-US" altLang="ko-KR" sz="2400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7</a:t>
            </a:fld>
            <a:endParaRPr lang="ko-KR" altLang="en-US"/>
          </a:p>
        </p:txBody>
      </p:sp>
      <p:grpSp>
        <p:nvGrpSpPr>
          <p:cNvPr id="5" name="Group 4"/>
          <p:cNvGrpSpPr/>
          <p:nvPr/>
        </p:nvGrpSpPr>
        <p:grpSpPr>
          <a:xfrm>
            <a:off x="-18510" y="4103938"/>
            <a:ext cx="9144000" cy="2070367"/>
            <a:chOff x="-18510" y="4103938"/>
            <a:chExt cx="9144000" cy="2070367"/>
          </a:xfrm>
        </p:grpSpPr>
        <p:sp>
          <p:nvSpPr>
            <p:cNvPr id="177" name="Rectangle 176"/>
            <p:cNvSpPr/>
            <p:nvPr/>
          </p:nvSpPr>
          <p:spPr>
            <a:xfrm>
              <a:off x="-18510" y="4103938"/>
              <a:ext cx="9144000" cy="2070367"/>
            </a:xfrm>
            <a:prstGeom prst="rect">
              <a:avLst/>
            </a:prstGeom>
            <a:solidFill>
              <a:schemeClr val="bg1">
                <a:alpha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Text Box 51"/>
            <p:cNvSpPr txBox="1">
              <a:spLocks noChangeArrowheads="1"/>
            </p:cNvSpPr>
            <p:nvPr/>
          </p:nvSpPr>
          <p:spPr bwMode="auto">
            <a:xfrm>
              <a:off x="1149533" y="4503601"/>
              <a:ext cx="7128792" cy="1200329"/>
            </a:xfrm>
            <a:prstGeom prst="rect">
              <a:avLst/>
            </a:prstGeom>
            <a:solidFill>
              <a:srgbClr val="C00000">
                <a:alpha val="85000"/>
              </a:srgbClr>
            </a:solidFill>
            <a:ln>
              <a:noFill/>
            </a:ln>
            <a:effectLst/>
          </p:spPr>
          <p:txBody>
            <a:bodyPr wrap="square" anchor="ctr">
              <a:spAutoFit/>
            </a:bodyPr>
            <a:lstStyle/>
            <a:p>
              <a:pPr algn="ctr">
                <a:spcBef>
                  <a:spcPct val="50000"/>
                </a:spcBef>
              </a:pPr>
              <a:endParaRPr lang="en-US" altLang="ko-KR" sz="12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en-US" altLang="ko-KR" sz="2400" dirty="0" smtClean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Can we simplify the nested page tables ?</a:t>
              </a:r>
            </a:p>
            <a:p>
              <a:pPr algn="ctr">
                <a:spcBef>
                  <a:spcPct val="50000"/>
                </a:spcBef>
              </a:pPr>
              <a:endParaRPr lang="en-US" altLang="ko-KR" sz="16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0772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Revisiting Nested Page Table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# of virtual machines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&lt;</a:t>
            </a:r>
            <a:r>
              <a:rPr lang="en-US" altLang="ko-KR" dirty="0" smtClean="0"/>
              <a:t> # of processes</a:t>
            </a:r>
          </a:p>
          <a:p>
            <a:pPr lvl="1"/>
            <a:r>
              <a:rPr lang="en-US" altLang="ko-KR" dirty="0" smtClean="0"/>
              <a:t>There are 106 processes in a Linux system after booting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Differences address space between VMs and processes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Virtual machines use much of the guest physical memory</a:t>
            </a:r>
          </a:p>
          <a:p>
            <a:pPr lvl="1"/>
            <a:r>
              <a:rPr lang="en-US" altLang="ko-KR" dirty="0" smtClean="0"/>
              <a:t>Processes use a tiny fraction of virtual memory space</a:t>
            </a:r>
          </a:p>
          <a:p>
            <a:endParaRPr lang="ko-KR" alt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085173" y="3906811"/>
            <a:ext cx="3402262" cy="1305260"/>
            <a:chOff x="1296302" y="3330436"/>
            <a:chExt cx="3447722" cy="1322700"/>
          </a:xfrm>
        </p:grpSpPr>
        <p:sp>
          <p:nvSpPr>
            <p:cNvPr id="46" name="Rectangle 45"/>
            <p:cNvSpPr/>
            <p:nvPr/>
          </p:nvSpPr>
          <p:spPr>
            <a:xfrm>
              <a:off x="1296302" y="3330436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47</a:t>
              </a:r>
              <a:endParaRPr lang="ko-KR" altLang="en-US" sz="1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46564" y="3563712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cs typeface="Tahoma" pitchFamily="34" charset="0"/>
                </a:rPr>
                <a:t>offset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347258" y="3563712"/>
              <a:ext cx="2207968" cy="4320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err="1" smtClean="0">
                  <a:latin typeface="Tahoma" pitchFamily="34" charset="0"/>
                  <a:cs typeface="Tahoma" pitchFamily="34" charset="0"/>
                </a:rPr>
                <a:t>gVPN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483218" y="3330436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ko-KR" altLang="en-US" sz="12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27912" y="3330436"/>
              <a:ext cx="316112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0</a:t>
              </a:r>
              <a:endParaRPr lang="ko-KR" altLang="en-US" sz="1200" dirty="0"/>
            </a:p>
          </p:txBody>
        </p:sp>
        <p:sp>
          <p:nvSpPr>
            <p:cNvPr id="51" name="Left Bracket 50"/>
            <p:cNvSpPr/>
            <p:nvPr/>
          </p:nvSpPr>
          <p:spPr>
            <a:xfrm rot="16200000">
              <a:off x="2883878" y="2459214"/>
              <a:ext cx="278065" cy="3351306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825218" y="4129916"/>
              <a:ext cx="236064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 space</a:t>
              </a:r>
            </a:p>
            <a:p>
              <a:pPr algn="ctr"/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48bit</a:t>
              </a:r>
              <a:endParaRPr lang="ko-KR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18244" y="3901470"/>
            <a:ext cx="3505690" cy="1265596"/>
            <a:chOff x="5372750" y="3330480"/>
            <a:chExt cx="3663746" cy="1322656"/>
          </a:xfrm>
        </p:grpSpPr>
        <p:sp>
          <p:nvSpPr>
            <p:cNvPr id="54" name="Rectangle 53"/>
            <p:cNvSpPr/>
            <p:nvPr/>
          </p:nvSpPr>
          <p:spPr>
            <a:xfrm>
              <a:off x="6164838" y="3335787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31</a:t>
              </a:r>
              <a:endParaRPr lang="ko-KR" altLang="en-US" sz="12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839036" y="3563756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cs typeface="Tahoma" pitchFamily="34" charset="0"/>
                </a:rPr>
                <a:t>offset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99258" y="3563756"/>
              <a:ext cx="1648439" cy="43204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err="1" smtClean="0">
                  <a:latin typeface="Tahoma" pitchFamily="34" charset="0"/>
                  <a:cs typeface="Tahoma" pitchFamily="34" charset="0"/>
                </a:rPr>
                <a:t>gPPN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775690" y="3330480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ko-KR" altLang="en-US" sz="12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720384" y="3330480"/>
              <a:ext cx="316112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0</a:t>
              </a:r>
              <a:endParaRPr lang="ko-KR" altLang="en-US" sz="1200" dirty="0"/>
            </a:p>
          </p:txBody>
        </p:sp>
        <p:sp>
          <p:nvSpPr>
            <p:cNvPr id="59" name="Left Bracket 58"/>
            <p:cNvSpPr/>
            <p:nvPr/>
          </p:nvSpPr>
          <p:spPr>
            <a:xfrm rot="16200000">
              <a:off x="7465609" y="2758410"/>
              <a:ext cx="288001" cy="2762852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332599" y="4129916"/>
              <a:ext cx="249850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Guest physical address space</a:t>
              </a:r>
            </a:p>
            <a:p>
              <a:pPr algn="ctr"/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e.g.) 32bit (4GB VM)</a:t>
              </a:r>
              <a:endParaRPr lang="ko-KR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442522" y="3562848"/>
              <a:ext cx="785662" cy="432048"/>
            </a:xfrm>
            <a:prstGeom prst="rect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72750" y="3336904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47</a:t>
              </a:r>
              <a:endParaRPr lang="ko-KR" altLang="en-US" sz="12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279902" y="3744035"/>
            <a:ext cx="8771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6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&lt;</a:t>
            </a:r>
            <a:endParaRPr lang="ko-KR" altLang="en-US" sz="6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8</a:t>
            </a:fld>
            <a:endParaRPr lang="ko-KR" altLang="en-US"/>
          </a:p>
        </p:txBody>
      </p:sp>
      <p:sp>
        <p:nvSpPr>
          <p:cNvPr id="24" name="Text Box 51"/>
          <p:cNvSpPr txBox="1">
            <a:spLocks noChangeArrowheads="1"/>
          </p:cNvSpPr>
          <p:nvPr/>
        </p:nvSpPr>
        <p:spPr bwMode="auto">
          <a:xfrm>
            <a:off x="844382" y="1178750"/>
            <a:ext cx="7598192" cy="857927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Exploit the characteristics of VM memory management</a:t>
            </a:r>
          </a:p>
          <a:p>
            <a:pPr algn="ctr">
              <a:spcBef>
                <a:spcPct val="50000"/>
              </a:spcBef>
            </a:pPr>
            <a:endParaRPr lang="en-US" altLang="ko-KR" sz="10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586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Revisiting Nested Page Table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# of virtual machines </a:t>
            </a:r>
            <a:r>
              <a:rPr lang="en-US" altLang="ko-KR" sz="2800" b="1" dirty="0" smtClean="0">
                <a:solidFill>
                  <a:srgbClr val="FF0000"/>
                </a:solidFill>
              </a:rPr>
              <a:t>&lt;</a:t>
            </a:r>
            <a:r>
              <a:rPr lang="en-US" altLang="ko-KR" dirty="0" smtClean="0"/>
              <a:t> # of processes</a:t>
            </a:r>
          </a:p>
          <a:p>
            <a:pPr lvl="1"/>
            <a:r>
              <a:rPr lang="en-US" altLang="ko-KR" dirty="0" smtClean="0"/>
              <a:t>There are 106 processes in a Linux system after booting</a:t>
            </a:r>
          </a:p>
          <a:p>
            <a:pPr lvl="1"/>
            <a:endParaRPr lang="en-US" altLang="ko-KR" dirty="0" smtClean="0"/>
          </a:p>
          <a:p>
            <a:r>
              <a:rPr lang="en-US" altLang="ko-KR" dirty="0" smtClean="0"/>
              <a:t>Differences address space between VMs and processes</a:t>
            </a:r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Virtual machines use much of the guest physical memory</a:t>
            </a:r>
          </a:p>
          <a:p>
            <a:pPr lvl="1"/>
            <a:r>
              <a:rPr lang="en-US" altLang="ko-KR" dirty="0" smtClean="0"/>
              <a:t>Processes use a tiny fraction of virtual memory space</a:t>
            </a:r>
          </a:p>
          <a:p>
            <a:endParaRPr lang="ko-KR" altLang="en-US" dirty="0"/>
          </a:p>
        </p:txBody>
      </p:sp>
      <p:grpSp>
        <p:nvGrpSpPr>
          <p:cNvPr id="45" name="Group 44"/>
          <p:cNvGrpSpPr/>
          <p:nvPr/>
        </p:nvGrpSpPr>
        <p:grpSpPr>
          <a:xfrm>
            <a:off x="5085173" y="3906811"/>
            <a:ext cx="3402262" cy="1305260"/>
            <a:chOff x="1296302" y="3330436"/>
            <a:chExt cx="3447722" cy="1322700"/>
          </a:xfrm>
        </p:grpSpPr>
        <p:sp>
          <p:nvSpPr>
            <p:cNvPr id="46" name="Rectangle 45"/>
            <p:cNvSpPr/>
            <p:nvPr/>
          </p:nvSpPr>
          <p:spPr>
            <a:xfrm>
              <a:off x="1296302" y="3330436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47</a:t>
              </a:r>
              <a:endParaRPr lang="ko-KR" altLang="en-US" sz="1200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546564" y="3563712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cs typeface="Tahoma" pitchFamily="34" charset="0"/>
                </a:rPr>
                <a:t>offset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1347258" y="3563712"/>
              <a:ext cx="2207968" cy="432048"/>
            </a:xfrm>
            <a:prstGeom prst="rect">
              <a:avLst/>
            </a:prstGeom>
            <a:solidFill>
              <a:schemeClr val="accent3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err="1" smtClean="0">
                  <a:latin typeface="Tahoma" pitchFamily="34" charset="0"/>
                  <a:cs typeface="Tahoma" pitchFamily="34" charset="0"/>
                </a:rPr>
                <a:t>gVPN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3483218" y="3330436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ko-KR" altLang="en-US" sz="1200" dirty="0"/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427912" y="3330436"/>
              <a:ext cx="316112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0</a:t>
              </a:r>
              <a:endParaRPr lang="ko-KR" altLang="en-US" sz="1200" dirty="0"/>
            </a:p>
          </p:txBody>
        </p:sp>
        <p:sp>
          <p:nvSpPr>
            <p:cNvPr id="51" name="Left Bracket 50"/>
            <p:cNvSpPr/>
            <p:nvPr/>
          </p:nvSpPr>
          <p:spPr>
            <a:xfrm rot="16200000">
              <a:off x="2883878" y="2459214"/>
              <a:ext cx="278065" cy="3351306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825218" y="4129916"/>
              <a:ext cx="2360646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Guest virtual address space</a:t>
              </a:r>
            </a:p>
            <a:p>
              <a:pPr algn="ctr"/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48bit</a:t>
              </a:r>
              <a:endParaRPr lang="ko-KR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818244" y="3901470"/>
            <a:ext cx="3505690" cy="1265596"/>
            <a:chOff x="5372750" y="3330480"/>
            <a:chExt cx="3663746" cy="1322656"/>
          </a:xfrm>
        </p:grpSpPr>
        <p:sp>
          <p:nvSpPr>
            <p:cNvPr id="54" name="Rectangle 53"/>
            <p:cNvSpPr/>
            <p:nvPr/>
          </p:nvSpPr>
          <p:spPr>
            <a:xfrm>
              <a:off x="6164838" y="3335787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31</a:t>
              </a:r>
              <a:endParaRPr lang="ko-KR" altLang="en-US" sz="1200" dirty="0"/>
            </a:p>
          </p:txBody>
        </p:sp>
        <p:sp>
          <p:nvSpPr>
            <p:cNvPr id="55" name="Rectangle 54"/>
            <p:cNvSpPr/>
            <p:nvPr/>
          </p:nvSpPr>
          <p:spPr>
            <a:xfrm>
              <a:off x="7839036" y="3563756"/>
              <a:ext cx="1152000" cy="43114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smtClean="0">
                  <a:latin typeface="Tahoma" pitchFamily="34" charset="0"/>
                  <a:cs typeface="Tahoma" pitchFamily="34" charset="0"/>
                </a:rPr>
                <a:t>offset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6199258" y="3563756"/>
              <a:ext cx="1648439" cy="432048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600" dirty="0" err="1" smtClean="0">
                  <a:latin typeface="Tahoma" pitchFamily="34" charset="0"/>
                  <a:cs typeface="Tahoma" pitchFamily="34" charset="0"/>
                </a:rPr>
                <a:t>gPPN</a:t>
              </a:r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7775690" y="3330480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11</a:t>
              </a:r>
              <a:endParaRPr lang="ko-KR" altLang="en-US" sz="1200" dirty="0"/>
            </a:p>
          </p:txBody>
        </p:sp>
        <p:sp>
          <p:nvSpPr>
            <p:cNvPr id="58" name="Rectangle 57"/>
            <p:cNvSpPr/>
            <p:nvPr/>
          </p:nvSpPr>
          <p:spPr>
            <a:xfrm>
              <a:off x="8720384" y="3330480"/>
              <a:ext cx="316112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 0</a:t>
              </a:r>
              <a:endParaRPr lang="ko-KR" altLang="en-US" sz="1200" dirty="0"/>
            </a:p>
          </p:txBody>
        </p:sp>
        <p:sp>
          <p:nvSpPr>
            <p:cNvPr id="59" name="Left Bracket 58"/>
            <p:cNvSpPr/>
            <p:nvPr/>
          </p:nvSpPr>
          <p:spPr>
            <a:xfrm rot="16200000">
              <a:off x="7465609" y="2758410"/>
              <a:ext cx="288001" cy="2762852"/>
            </a:xfrm>
            <a:prstGeom prst="leftBracket">
              <a:avLst>
                <a:gd name="adj" fmla="val 56257"/>
              </a:avLst>
            </a:prstGeom>
            <a:ln w="285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332599" y="4129916"/>
              <a:ext cx="2498504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Guest physical address space</a:t>
              </a:r>
            </a:p>
            <a:p>
              <a:pPr algn="ctr"/>
              <a:r>
                <a:rPr lang="en-US" altLang="ko-KR" sz="14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ahoma" pitchFamily="34" charset="0"/>
                  <a:ea typeface="Tahoma" pitchFamily="34" charset="0"/>
                  <a:cs typeface="Tahoma" pitchFamily="34" charset="0"/>
                </a:rPr>
                <a:t>e.g.) 32bit (4GB VM)</a:t>
              </a:r>
              <a:endParaRPr lang="ko-KR" altLang="en-US" sz="1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5442522" y="3562848"/>
              <a:ext cx="785662" cy="432048"/>
            </a:xfrm>
            <a:prstGeom prst="rect">
              <a:avLst/>
            </a:prstGeom>
            <a:pattFill prst="lt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bg2">
                  <a:lumMod val="10000"/>
                </a:schemeClr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600" dirty="0">
                <a:latin typeface="Tahoma" pitchFamily="34" charset="0"/>
                <a:cs typeface="Tahoma" pitchFamily="34" charset="0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372750" y="3336904"/>
              <a:ext cx="351378" cy="27699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en-US" altLang="ko-KR" sz="1200" dirty="0" smtClean="0">
                  <a:latin typeface="Tahoma" pitchFamily="34" charset="0"/>
                  <a:ea typeface="Tahoma" pitchFamily="34" charset="0"/>
                  <a:cs typeface="Tahoma" pitchFamily="34" charset="0"/>
                </a:rPr>
                <a:t>47</a:t>
              </a:r>
              <a:endParaRPr lang="ko-KR" altLang="en-US" sz="1200" dirty="0"/>
            </a:p>
          </p:txBody>
        </p:sp>
      </p:grpSp>
      <p:sp>
        <p:nvSpPr>
          <p:cNvPr id="4" name="Rectangle 3"/>
          <p:cNvSpPr/>
          <p:nvPr/>
        </p:nvSpPr>
        <p:spPr>
          <a:xfrm>
            <a:off x="4279902" y="3744035"/>
            <a:ext cx="877163" cy="11079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6600" b="1" dirty="0">
                <a:solidFill>
                  <a:srgbClr val="FF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&lt;</a:t>
            </a:r>
            <a:endParaRPr lang="ko-KR" altLang="en-US" sz="6600" dirty="0">
              <a:latin typeface="Tahoma" pitchFamily="34" charset="0"/>
              <a:cs typeface="Tahoma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E8AEC-0EBD-4D08-946B-2BA73178EF5D}" type="slidenum">
              <a:rPr lang="ko-KR" altLang="en-US" smtClean="0"/>
              <a:pPr/>
              <a:t>9</a:t>
            </a:fld>
            <a:endParaRPr lang="ko-KR" altLang="en-US"/>
          </a:p>
        </p:txBody>
      </p:sp>
      <p:sp>
        <p:nvSpPr>
          <p:cNvPr id="24" name="Text Box 51"/>
          <p:cNvSpPr txBox="1">
            <a:spLocks noChangeArrowheads="1"/>
          </p:cNvSpPr>
          <p:nvPr/>
        </p:nvSpPr>
        <p:spPr bwMode="auto">
          <a:xfrm>
            <a:off x="844382" y="1178750"/>
            <a:ext cx="7598192" cy="857927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sz="10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2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Exploit the characteristics of VM memory management</a:t>
            </a:r>
          </a:p>
          <a:p>
            <a:pPr algn="ctr">
              <a:spcBef>
                <a:spcPct val="50000"/>
              </a:spcBef>
            </a:pPr>
            <a:endParaRPr lang="en-US" altLang="ko-KR" sz="1050" dirty="0" smtClean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3968" y="0"/>
            <a:ext cx="9144000" cy="6858000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 Box 51"/>
          <p:cNvSpPr txBox="1">
            <a:spLocks noChangeArrowheads="1"/>
          </p:cNvSpPr>
          <p:nvPr/>
        </p:nvSpPr>
        <p:spPr bwMode="auto">
          <a:xfrm>
            <a:off x="1176279" y="2882260"/>
            <a:ext cx="7128792" cy="1338828"/>
          </a:xfrm>
          <a:prstGeom prst="rect">
            <a:avLst/>
          </a:prstGeom>
          <a:solidFill>
            <a:srgbClr val="000080">
              <a:alpha val="90000"/>
            </a:srgbClr>
          </a:solidFill>
          <a:ln>
            <a:noFill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endParaRPr lang="en-US" altLang="ko-KR" dirty="0" smtClean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Multi-level </a:t>
            </a:r>
            <a:r>
              <a:rPr lang="en-US" altLang="ko-KR" sz="240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nested page tables are not necessary</a:t>
            </a:r>
            <a:r>
              <a:rPr lang="en-US" altLang="ko-KR" sz="2400" dirty="0" smtClean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!!</a:t>
            </a:r>
          </a:p>
          <a:p>
            <a:pPr algn="ctr">
              <a:spcBef>
                <a:spcPct val="50000"/>
              </a:spcBef>
            </a:pPr>
            <a:endParaRPr lang="ko-KR" altLang="en-US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921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ecture">
      <a:majorFont>
        <a:latin typeface="Arial"/>
        <a:ea typeface="맑은 고딕"/>
        <a:cs typeface=""/>
      </a:majorFont>
      <a:minorFont>
        <a:latin typeface="Times New Roman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b="1" dirty="0">
            <a:solidFill>
              <a:schemeClr val="tx1"/>
            </a:solidFill>
          </a:defRPr>
        </a:defPPr>
      </a:lstStyle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>
        <a:ln w="381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78794</TotalTime>
  <Words>1859</Words>
  <Application>Microsoft Office PowerPoint</Application>
  <PresentationFormat>On-screen Show (4:3)</PresentationFormat>
  <Paragraphs>792</Paragraphs>
  <Slides>32</Slides>
  <Notes>32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Revisiting Hardware-Assisted Page Walks for Virtualized Systems</vt:lpstr>
      <vt:lpstr>System Virtualization</vt:lpstr>
      <vt:lpstr>Address Translation for VMs</vt:lpstr>
      <vt:lpstr>Does it make sense ?</vt:lpstr>
      <vt:lpstr>Address Translation for VMs</vt:lpstr>
      <vt:lpstr>Hardware-Assisted Page Walks</vt:lpstr>
      <vt:lpstr>Hardware-Assisted Page Walks</vt:lpstr>
      <vt:lpstr>Revisiting Nested Page Table</vt:lpstr>
      <vt:lpstr>Revisiting Nested Page Table</vt:lpstr>
      <vt:lpstr>Flat Nested Page Table</vt:lpstr>
      <vt:lpstr>Flat Nested Page Table</vt:lpstr>
      <vt:lpstr>Page Walks with Flat Nested Page Table</vt:lpstr>
      <vt:lpstr>Does it make sense ?</vt:lpstr>
      <vt:lpstr>Traditional Inverted Page Table</vt:lpstr>
      <vt:lpstr>Inverted Shadow Page Table</vt:lpstr>
      <vt:lpstr>Inverted Shadow Page Table</vt:lpstr>
      <vt:lpstr>Inverted Shadow Page Table</vt:lpstr>
      <vt:lpstr>Inverted Shadow Page Table</vt:lpstr>
      <vt:lpstr>Overheads of Synchronization</vt:lpstr>
      <vt:lpstr>Speculatively Handling TLB misses</vt:lpstr>
      <vt:lpstr>Speculative Page Table Walk</vt:lpstr>
      <vt:lpstr>Experimental Methodology</vt:lpstr>
      <vt:lpstr>Evaluated Schemes</vt:lpstr>
      <vt:lpstr>Performance Improvements</vt:lpstr>
      <vt:lpstr>Performance Improvements</vt:lpstr>
      <vt:lpstr>Performance Improvements</vt:lpstr>
      <vt:lpstr>Performance Improvements</vt:lpstr>
      <vt:lpstr>Conclusions</vt:lpstr>
      <vt:lpstr>Thank you !  Revisiting Hardware-Assisted Page Walks for Virtualized Systems</vt:lpstr>
      <vt:lpstr>Backup Slides</vt:lpstr>
      <vt:lpstr>Details on SpecISP</vt:lpstr>
      <vt:lpstr>Details on SpecISP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Revisiting Hardware Assisted Page Walks for Virtualized Systems</dc:title>
  <dc:creator>Jeongseob Ahn</dc:creator>
  <cp:lastModifiedBy>Jeongseob</cp:lastModifiedBy>
  <cp:revision>4433</cp:revision>
  <cp:lastPrinted>2012-06-08T00:00:21Z</cp:lastPrinted>
  <dcterms:created xsi:type="dcterms:W3CDTF">2010-08-09T05:45:48Z</dcterms:created>
  <dcterms:modified xsi:type="dcterms:W3CDTF">2012-06-14T22:30:26Z</dcterms:modified>
</cp:coreProperties>
</file>