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8" r:id="rId2"/>
    <p:sldId id="313" r:id="rId3"/>
    <p:sldId id="315" r:id="rId4"/>
    <p:sldId id="316" r:id="rId5"/>
    <p:sldId id="319" r:id="rId6"/>
    <p:sldId id="339" r:id="rId7"/>
    <p:sldId id="286" r:id="rId8"/>
    <p:sldId id="325" r:id="rId9"/>
    <p:sldId id="282" r:id="rId10"/>
    <p:sldId id="329" r:id="rId11"/>
    <p:sldId id="330" r:id="rId12"/>
    <p:sldId id="340" r:id="rId13"/>
    <p:sldId id="293" r:id="rId14"/>
    <p:sldId id="263" r:id="rId15"/>
    <p:sldId id="342" r:id="rId16"/>
    <p:sldId id="343" r:id="rId17"/>
    <p:sldId id="344" r:id="rId18"/>
    <p:sldId id="271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FA90DB-3649-A041-96CF-4331AE7B8D78}">
          <p14:sldIdLst>
            <p14:sldId id="278"/>
            <p14:sldId id="313"/>
            <p14:sldId id="315"/>
            <p14:sldId id="316"/>
            <p14:sldId id="319"/>
            <p14:sldId id="339"/>
            <p14:sldId id="286"/>
            <p14:sldId id="325"/>
            <p14:sldId id="282"/>
            <p14:sldId id="329"/>
            <p14:sldId id="330"/>
            <p14:sldId id="340"/>
            <p14:sldId id="293"/>
          </p14:sldIdLst>
        </p14:section>
        <p14:section name="Eval" id="{33276633-AB52-BF46-AD2D-B9EE7E5CB428}">
          <p14:sldIdLst>
            <p14:sldId id="263"/>
            <p14:sldId id="342"/>
            <p14:sldId id="343"/>
            <p14:sldId id="344"/>
            <p14:sldId id="271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76621"/>
  </p:normalViewPr>
  <p:slideViewPr>
    <p:cSldViewPr snapToGrid="0" snapToObjects="1">
      <p:cViewPr varScale="1">
        <p:scale>
          <a:sx n="86" d="100"/>
          <a:sy n="86" d="100"/>
        </p:scale>
        <p:origin x="29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34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jouackr-my.sharepoint.com/personal/jsahn_ajou_ac_kr/Documents/EuroSys_talk_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dynamic!$L$30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dynamic!$V$30:$AA$30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2-5D43-8BF7-8F873BFB5DDD}"/>
            </c:ext>
          </c:extLst>
        </c:ser>
        <c:ser>
          <c:idx val="1"/>
          <c:order val="1"/>
          <c:tx>
            <c:strRef>
              <c:f>dynamic!$L$31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dynamic!$V$31:$AA$31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2-5D43-8BF7-8F873BFB5DDD}"/>
            </c:ext>
          </c:extLst>
        </c:ser>
        <c:ser>
          <c:idx val="2"/>
          <c:order val="2"/>
          <c:tx>
            <c:strRef>
              <c:f>dynamic!$L$32</c:f>
              <c:strCache>
                <c:ptCount val="1"/>
                <c:pt idx="0">
                  <c:v>static-ideal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dynamic!$V$32:$AA$32</c:f>
              <c:numCache>
                <c:formatCode>0.00</c:formatCode>
                <c:ptCount val="6"/>
                <c:pt idx="0">
                  <c:v>0.29964869324532922</c:v>
                </c:pt>
                <c:pt idx="1">
                  <c:v>1.144238146386374</c:v>
                </c:pt>
                <c:pt idx="2">
                  <c:v>0.83478177824467581</c:v>
                </c:pt>
                <c:pt idx="3">
                  <c:v>0.93116454502593116</c:v>
                </c:pt>
                <c:pt idx="4">
                  <c:v>0.60867610699033492</c:v>
                </c:pt>
                <c:pt idx="5">
                  <c:v>1.1918356801446843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2-5D43-8BF7-8F873BFB5DDD}"/>
            </c:ext>
          </c:extLst>
        </c:ser>
        <c:ser>
          <c:idx val="3"/>
          <c:order val="3"/>
          <c:tx>
            <c:strRef>
              <c:f>dynamic!$L$33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dynamic!$V$33:$AA$33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A7B2-5D43-8BF7-8F873BFB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331663616"/>
        <c:axId val="1339418464"/>
      </c:barChart>
      <c:catAx>
        <c:axId val="13316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9418464"/>
        <c:crosses val="autoZero"/>
        <c:auto val="1"/>
        <c:lblAlgn val="ctr"/>
        <c:lblOffset val="100"/>
        <c:noMultiLvlLbl val="0"/>
      </c:catAx>
      <c:valAx>
        <c:axId val="1339418464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800"/>
                  <a:t>Norm.</a:t>
                </a:r>
                <a:r>
                  <a:rPr lang="en-US" sz="1800" baseline="0"/>
                  <a:t> execution time (%)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0514391583405015E-2"/>
              <c:y val="7.39526912318711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166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2438873779777"/>
          <c:y val="0.17056406069265836"/>
          <c:w val="0.86505275051568065"/>
          <c:h val="0.61524909845546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dynamic!$L$35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dynamic!$V$35:$AA$35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9-2042-892B-F9DC56BFFFDC}"/>
            </c:ext>
          </c:extLst>
        </c:ser>
        <c:ser>
          <c:idx val="1"/>
          <c:order val="1"/>
          <c:tx>
            <c:strRef>
              <c:f>dynamic!$L$36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dynamic!$V$36:$AA$36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B8B9-2042-892B-F9DC56BFFFDC}"/>
            </c:ext>
          </c:extLst>
        </c:ser>
        <c:ser>
          <c:idx val="2"/>
          <c:order val="2"/>
          <c:tx>
            <c:strRef>
              <c:f>dynamic!$L$37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dynamic!$V$37:$AA$37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8B9-2042-892B-F9DC56BFFFDC}"/>
            </c:ext>
          </c:extLst>
        </c:ser>
        <c:ser>
          <c:idx val="3"/>
          <c:order val="3"/>
          <c:tx>
            <c:strRef>
              <c:f>dynamic!$L$38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dynamic!$V$38:$AA$38</c:f>
              <c:numCache>
                <c:formatCode>0.00</c:formatCode>
                <c:ptCount val="6"/>
                <c:pt idx="0">
                  <c:v>0.36658327566934584</c:v>
                </c:pt>
                <c:pt idx="1">
                  <c:v>1.1402485806352616</c:v>
                </c:pt>
                <c:pt idx="2">
                  <c:v>0.84643300544360611</c:v>
                </c:pt>
                <c:pt idx="3">
                  <c:v>0.9414191419141914</c:v>
                </c:pt>
                <c:pt idx="4">
                  <c:v>0.6177097046955442</c:v>
                </c:pt>
                <c:pt idx="5">
                  <c:v>1.1731042500968867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B9-2042-892B-F9DC56BFF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331663616"/>
        <c:axId val="1339418464"/>
      </c:barChart>
      <c:catAx>
        <c:axId val="133166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9418464"/>
        <c:crosses val="autoZero"/>
        <c:auto val="1"/>
        <c:lblAlgn val="ctr"/>
        <c:lblOffset val="100"/>
        <c:noMultiLvlLbl val="0"/>
      </c:catAx>
      <c:valAx>
        <c:axId val="1339418464"/>
        <c:scaling>
          <c:orientation val="minMax"/>
          <c:max val="1.2"/>
        </c:scaling>
        <c:delete val="1"/>
        <c:axPos val="l"/>
        <c:numFmt formatCode="General" sourceLinked="1"/>
        <c:majorTickMark val="none"/>
        <c:minorTickMark val="none"/>
        <c:tickLblPos val="nextTo"/>
        <c:crossAx val="13316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dynamic!$L$30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dynamic!$V$30:$AA$30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2-5D43-8BF7-8F873BFB5DDD}"/>
            </c:ext>
          </c:extLst>
        </c:ser>
        <c:ser>
          <c:idx val="1"/>
          <c:order val="1"/>
          <c:tx>
            <c:strRef>
              <c:f>dynamic!$L$31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dynamic!$V$31:$AA$31</c:f>
              <c:numCache>
                <c:formatCode>0.00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2-5D43-8BF7-8F873BFB5DDD}"/>
            </c:ext>
          </c:extLst>
        </c:ser>
        <c:ser>
          <c:idx val="2"/>
          <c:order val="2"/>
          <c:tx>
            <c:strRef>
              <c:f>dynamic!$L$32</c:f>
              <c:strCache>
                <c:ptCount val="1"/>
                <c:pt idx="0">
                  <c:v>static-ideal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dynamic!$V$32:$AA$32</c:f>
              <c:numCache>
                <c:formatCode>0.00</c:formatCode>
                <c:ptCount val="6"/>
                <c:pt idx="0">
                  <c:v>0.29964869324532922</c:v>
                </c:pt>
                <c:pt idx="1">
                  <c:v>1.144238146386374</c:v>
                </c:pt>
                <c:pt idx="2">
                  <c:v>0.83478177824467581</c:v>
                </c:pt>
                <c:pt idx="3">
                  <c:v>0.93116454502593116</c:v>
                </c:pt>
                <c:pt idx="4">
                  <c:v>0.60867610699033492</c:v>
                </c:pt>
                <c:pt idx="5">
                  <c:v>1.1918356801446843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2-5D43-8BF7-8F873BFB5DDD}"/>
            </c:ext>
          </c:extLst>
        </c:ser>
        <c:ser>
          <c:idx val="3"/>
          <c:order val="3"/>
          <c:tx>
            <c:strRef>
              <c:f>dynamic!$L$33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dynamic!$V$33:$AA$33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A7B2-5D43-8BF7-8F873BFB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331663616"/>
        <c:axId val="1339418464"/>
      </c:barChart>
      <c:catAx>
        <c:axId val="13316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9418464"/>
        <c:crosses val="autoZero"/>
        <c:auto val="1"/>
        <c:lblAlgn val="ctr"/>
        <c:lblOffset val="100"/>
        <c:noMultiLvlLbl val="0"/>
      </c:catAx>
      <c:valAx>
        <c:axId val="133941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800"/>
                  <a:t>Norm.</a:t>
                </a:r>
                <a:r>
                  <a:rPr lang="en-US" sz="1800" baseline="0"/>
                  <a:t> execution time (%)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1.0514391583405015E-2"/>
              <c:y val="7.39526912318711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166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5581700892094"/>
          <c:y val="0.17402054841124043"/>
          <c:w val="0.86505275051568065"/>
          <c:h val="0.61524909845546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dynamic!$L$35</c:f>
              <c:strCache>
                <c:ptCount val="1"/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dynamic!$V$35:$AA$35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4-2F43-BA79-4427DB601672}"/>
            </c:ext>
          </c:extLst>
        </c:ser>
        <c:ser>
          <c:idx val="1"/>
          <c:order val="1"/>
          <c:tx>
            <c:strRef>
              <c:f>dynamic!$L$36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dynamic!$V$36:$AA$36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5614-2F43-BA79-4427DB601672}"/>
            </c:ext>
          </c:extLst>
        </c:ser>
        <c:ser>
          <c:idx val="2"/>
          <c:order val="2"/>
          <c:tx>
            <c:strRef>
              <c:f>dynamic!$L$37</c:f>
              <c:strCache>
                <c:ptCount val="1"/>
                <c:pt idx="0">
                  <c:v>static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dynamic!$V$37:$AA$37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5614-2F43-BA79-4427DB601672}"/>
            </c:ext>
          </c:extLst>
        </c:ser>
        <c:ser>
          <c:idx val="3"/>
          <c:order val="3"/>
          <c:tx>
            <c:strRef>
              <c:f>dynamic!$L$38</c:f>
              <c:strCache>
                <c:ptCount val="1"/>
                <c:pt idx="0">
                  <c:v>dynamic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dynamic!$V$2:$AA$2</c:f>
              <c:strCache>
                <c:ptCount val="6"/>
                <c:pt idx="0">
                  <c:v>dedup
(VM-1)</c:v>
                </c:pt>
                <c:pt idx="1">
                  <c:v>swaptions 
(VM-2)</c:v>
                </c:pt>
                <c:pt idx="2">
                  <c:v>vips
(VM-1)</c:v>
                </c:pt>
                <c:pt idx="3">
                  <c:v>swaptions 
(VM-2)</c:v>
                </c:pt>
                <c:pt idx="4">
                  <c:v>gmake
(VM-1)</c:v>
                </c:pt>
                <c:pt idx="5">
                  <c:v>swaptions 
(VM-2)</c:v>
                </c:pt>
              </c:strCache>
            </c:strRef>
          </c:cat>
          <c:val>
            <c:numRef>
              <c:f>dynamic!$V$38:$AA$38</c:f>
              <c:numCache>
                <c:formatCode>0.00</c:formatCode>
                <c:ptCount val="6"/>
                <c:pt idx="0">
                  <c:v>0.36658327566934584</c:v>
                </c:pt>
                <c:pt idx="1">
                  <c:v>1.1402485806352616</c:v>
                </c:pt>
                <c:pt idx="2">
                  <c:v>0.84643300544360611</c:v>
                </c:pt>
                <c:pt idx="3">
                  <c:v>0.9414191419141914</c:v>
                </c:pt>
                <c:pt idx="4">
                  <c:v>0.6177097046955442</c:v>
                </c:pt>
                <c:pt idx="5">
                  <c:v>1.1731042500968867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14-2F43-BA79-4427DB601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331663616"/>
        <c:axId val="1339418464"/>
      </c:barChart>
      <c:catAx>
        <c:axId val="1331663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9418464"/>
        <c:crosses val="autoZero"/>
        <c:auto val="1"/>
        <c:lblAlgn val="ctr"/>
        <c:lblOffset val="100"/>
        <c:noMultiLvlLbl val="0"/>
      </c:catAx>
      <c:valAx>
        <c:axId val="1339418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166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'Yield (Figure 7, Table 2)'!$D$38</c:f>
              <c:strCache>
                <c:ptCount val="1"/>
                <c:pt idx="0">
                  <c:v>exim-swaptions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'Yield (Figure 7, Table 2)'!$E$37:$G$37</c:f>
              <c:strCache>
                <c:ptCount val="3"/>
                <c:pt idx="0">
                  <c:v>baseline</c:v>
                </c:pt>
                <c:pt idx="1">
                  <c:v>static-ideal</c:v>
                </c:pt>
                <c:pt idx="2">
                  <c:v>dynamic</c:v>
                </c:pt>
              </c:strCache>
            </c:strRef>
          </c:cat>
          <c:val>
            <c:numRef>
              <c:f>'Yield (Figure 7, Table 2)'!$E$38:$G$38</c:f>
              <c:numCache>
                <c:formatCode>General</c:formatCode>
                <c:ptCount val="3"/>
                <c:pt idx="0">
                  <c:v>117979373</c:v>
                </c:pt>
                <c:pt idx="1">
                  <c:v>72299116</c:v>
                </c:pt>
                <c:pt idx="2">
                  <c:v>63528473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A-5747-8830-BA6E9408D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1957968"/>
        <c:axId val="1744478736"/>
      </c:barChart>
      <c:catAx>
        <c:axId val="14019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44478736"/>
        <c:crosses val="autoZero"/>
        <c:auto val="1"/>
        <c:lblAlgn val="ctr"/>
        <c:lblOffset val="100"/>
        <c:noMultiLvlLbl val="0"/>
      </c:catAx>
      <c:valAx>
        <c:axId val="174447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600"/>
                  <a:t># of yield exceptions</a:t>
                </a:r>
              </a:p>
            </c:rich>
          </c:tx>
          <c:layout>
            <c:manualLayout>
              <c:xMode val="edge"/>
              <c:yMode val="edge"/>
              <c:x val="1.8890141812050065E-2"/>
              <c:y val="0.17022400182369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0195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dynamic!$F$2</c:f>
              <c:strCache>
                <c:ptCount val="1"/>
                <c:pt idx="0">
                  <c:v>exim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dynamic!$B$31:$B$33</c:f>
              <c:strCache>
                <c:ptCount val="3"/>
                <c:pt idx="0">
                  <c:v>baseline</c:v>
                </c:pt>
                <c:pt idx="1">
                  <c:v>static-ideal</c:v>
                </c:pt>
                <c:pt idx="2">
                  <c:v>dynamic</c:v>
                </c:pt>
              </c:strCache>
            </c:strRef>
          </c:cat>
          <c:val>
            <c:numRef>
              <c:f>dynamic!$F$31:$F$33</c:f>
              <c:numCache>
                <c:formatCode>General</c:formatCode>
                <c:ptCount val="3"/>
                <c:pt idx="0">
                  <c:v>1</c:v>
                </c:pt>
                <c:pt idx="1">
                  <c:v>3.9014404852160727</c:v>
                </c:pt>
                <c:pt idx="2">
                  <c:v>4.564063684609553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1-064E-9AF2-2197C18FB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2524416"/>
        <c:axId val="1650404448"/>
      </c:barChart>
      <c:lineChart>
        <c:grouping val="standard"/>
        <c:varyColors val="0"/>
        <c:ser>
          <c:idx val="1"/>
          <c:order val="1"/>
          <c:tx>
            <c:strRef>
              <c:f>dynamic!$G$2</c:f>
              <c:strCache>
                <c:ptCount val="1"/>
                <c:pt idx="0">
                  <c:v>swaptions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dynamic!$B$31:$B$33</c:f>
              <c:strCache>
                <c:ptCount val="3"/>
                <c:pt idx="0">
                  <c:v>baseline</c:v>
                </c:pt>
                <c:pt idx="1">
                  <c:v>static-ideal</c:v>
                </c:pt>
                <c:pt idx="2">
                  <c:v>dynamic</c:v>
                </c:pt>
              </c:strCache>
            </c:strRef>
          </c:cat>
          <c:val>
            <c:numRef>
              <c:f>dynamic!$G$31:$G$33</c:f>
              <c:numCache>
                <c:formatCode>General</c:formatCode>
                <c:ptCount val="3"/>
                <c:pt idx="0">
                  <c:v>1</c:v>
                </c:pt>
                <c:pt idx="1">
                  <c:v>1.0999709386806162</c:v>
                </c:pt>
                <c:pt idx="2">
                  <c:v>1.0729439116535893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01-064E-9AF2-2197C18FB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2429104"/>
        <c:axId val="1342886608"/>
      </c:lineChart>
      <c:catAx>
        <c:axId val="13425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50404448"/>
        <c:crosses val="autoZero"/>
        <c:auto val="1"/>
        <c:lblAlgn val="ctr"/>
        <c:lblOffset val="100"/>
        <c:noMultiLvlLbl val="0"/>
      </c:catAx>
      <c:valAx>
        <c:axId val="165040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600"/>
                  <a:t>Throughtput</a:t>
                </a:r>
                <a:r>
                  <a:rPr lang="en-US" sz="1600" baseline="0"/>
                  <a:t> improvement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3.1906602306076299E-3"/>
              <c:y val="0.19694452800141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,##0.0;[Red]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42524416"/>
        <c:crosses val="autoZero"/>
        <c:crossBetween val="between"/>
        <c:majorUnit val="0.5"/>
      </c:valAx>
      <c:valAx>
        <c:axId val="1342886608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600"/>
                  <a:t>Normalized</a:t>
                </a:r>
                <a:r>
                  <a:rPr lang="en-US" sz="1600" baseline="0"/>
                  <a:t> execution time (%)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92725948973141326"/>
              <c:y val="0.13523824591648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#,##0.0;[Red]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652429104"/>
        <c:crosses val="max"/>
        <c:crossBetween val="between"/>
        <c:majorUnit val="0.1"/>
      </c:valAx>
      <c:catAx>
        <c:axId val="1652429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28866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523392909219"/>
          <c:y val="0.14540155083354303"/>
          <c:w val="0.55691726034245714"/>
          <c:h val="0.74965184146502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'IO (Figure 9)'!$J$2</c:f>
              <c:strCache>
                <c:ptCount val="1"/>
                <c:pt idx="0">
                  <c:v>TCP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'IO (Figure 9)'!$I$3:$I$4</c:f>
              <c:strCache>
                <c:ptCount val="2"/>
                <c:pt idx="0">
                  <c:v>Baseline</c:v>
                </c:pt>
                <c:pt idx="1">
                  <c:v>micro-sliced</c:v>
                </c:pt>
              </c:strCache>
            </c:strRef>
          </c:cat>
          <c:val>
            <c:numRef>
              <c:f>'IO (Figure 9)'!$J$3:$J$4</c:f>
              <c:numCache>
                <c:formatCode>General</c:formatCode>
                <c:ptCount val="2"/>
                <c:pt idx="0">
                  <c:v>441.3</c:v>
                </c:pt>
                <c:pt idx="1">
                  <c:v>665.3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68-594A-AE6E-5E8A82860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905359"/>
        <c:axId val="907031903"/>
      </c:barChart>
      <c:lineChart>
        <c:grouping val="standard"/>
        <c:varyColors val="0"/>
        <c:ser>
          <c:idx val="1"/>
          <c:order val="1"/>
          <c:tx>
            <c:strRef>
              <c:f>'IO (Figure 9)'!$K$2</c:f>
              <c:strCache>
                <c:ptCount val="1"/>
                <c:pt idx="0">
                  <c:v>UDP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cat>
            <c:strRef>
              <c:f>'IO (Figure 9)'!$I$3:$I$4</c:f>
              <c:strCache>
                <c:ptCount val="2"/>
                <c:pt idx="0">
                  <c:v>Baseline</c:v>
                </c:pt>
                <c:pt idx="1">
                  <c:v>micro-sliced</c:v>
                </c:pt>
              </c:strCache>
            </c:strRef>
          </c:cat>
          <c:val>
            <c:numRef>
              <c:f>'IO (Figure 9)'!$K$3:$K$4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68-594A-AE6E-5E8A82860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558159"/>
        <c:axId val="861907647"/>
      </c:lineChart>
      <c:catAx>
        <c:axId val="86190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07031903"/>
        <c:crosses val="autoZero"/>
        <c:auto val="1"/>
        <c:lblAlgn val="ctr"/>
        <c:lblOffset val="100"/>
        <c:noMultiLvlLbl val="0"/>
      </c:catAx>
      <c:valAx>
        <c:axId val="907031903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 sz="1800"/>
                  <a:t>Bandwidth (Mbps)</a:t>
                </a:r>
              </a:p>
            </c:rich>
          </c:tx>
          <c:layout>
            <c:manualLayout>
              <c:xMode val="edge"/>
              <c:yMode val="edge"/>
              <c:x val="1.5873015873015872E-2"/>
              <c:y val="0.312114718536895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861905359"/>
        <c:crosses val="autoZero"/>
        <c:crossBetween val="between"/>
      </c:valAx>
      <c:valAx>
        <c:axId val="861907647"/>
        <c:scaling>
          <c:orientation val="minMax"/>
          <c:min val="-0.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07558159"/>
        <c:crosses val="max"/>
        <c:crossBetween val="between"/>
      </c:valAx>
      <c:catAx>
        <c:axId val="907558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1907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523392909219"/>
          <c:y val="0.14540155083354303"/>
          <c:w val="0.55691726034245714"/>
          <c:h val="0.74965184146502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'IO (Figure 9)'!$J$2</c:f>
              <c:strCache>
                <c:ptCount val="1"/>
                <c:pt idx="0">
                  <c:v>TCP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'IO (Figure 9)'!$I$7:$I$8</c:f>
              <c:strCache>
                <c:ptCount val="2"/>
                <c:pt idx="0">
                  <c:v>Baseline</c:v>
                </c:pt>
                <c:pt idx="1">
                  <c:v>micro-sliced</c:v>
                </c:pt>
              </c:strCache>
            </c:strRef>
          </c:cat>
          <c:val>
            <c:numRef>
              <c:f>'IO (Figure 9)'!$J$7:$J$8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0CE5-3E4B-8E30-FC15E67C0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905359"/>
        <c:axId val="907031903"/>
      </c:barChart>
      <c:lineChart>
        <c:grouping val="standard"/>
        <c:varyColors val="0"/>
        <c:ser>
          <c:idx val="1"/>
          <c:order val="1"/>
          <c:tx>
            <c:strRef>
              <c:f>'IO (Figure 9)'!$K$2</c:f>
              <c:strCache>
                <c:ptCount val="1"/>
                <c:pt idx="0">
                  <c:v>UDP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  <a:effectLst/>
            </c:spPr>
          </c:marker>
          <c:cat>
            <c:strRef>
              <c:f>'IO (Figure 9)'!$I$7:$I$8</c:f>
              <c:strCache>
                <c:ptCount val="2"/>
                <c:pt idx="0">
                  <c:v>Baseline</c:v>
                </c:pt>
                <c:pt idx="1">
                  <c:v>micro-sliced</c:v>
                </c:pt>
              </c:strCache>
            </c:strRef>
          </c:cat>
          <c:val>
            <c:numRef>
              <c:f>'IO (Figure 9)'!$K$7:$K$8</c:f>
              <c:numCache>
                <c:formatCode>General</c:formatCode>
                <c:ptCount val="2"/>
                <c:pt idx="0">
                  <c:v>8.82</c:v>
                </c:pt>
                <c:pt idx="1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E5-3E4B-8E30-FC15E67C0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558159"/>
        <c:axId val="861907647"/>
      </c:lineChart>
      <c:catAx>
        <c:axId val="8619053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7031903"/>
        <c:crosses val="autoZero"/>
        <c:auto val="1"/>
        <c:lblAlgn val="ctr"/>
        <c:lblOffset val="100"/>
        <c:noMultiLvlLbl val="0"/>
      </c:catAx>
      <c:valAx>
        <c:axId val="907031903"/>
        <c:scaling>
          <c:orientation val="minMax"/>
          <c:max val="80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61905359"/>
        <c:crosses val="autoZero"/>
        <c:crossBetween val="between"/>
      </c:valAx>
      <c:valAx>
        <c:axId val="861907647"/>
        <c:scaling>
          <c:orientation val="minMax"/>
          <c:min val="-0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en-US"/>
                  <a:t>jitters</a:t>
                </a:r>
                <a:r>
                  <a:rPr lang="en-US" baseline="0"/>
                  <a:t> (ms)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07558159"/>
        <c:crosses val="max"/>
        <c:crossBetween val="between"/>
      </c:valAx>
      <c:catAx>
        <c:axId val="907558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1907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89532-24EE-7D47-AE0A-E65F43FDD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9454D-A4A3-014A-92B8-7FBD15B20E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0F4C-76E7-5E45-B472-826235F93532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E0FBC-0E76-4A42-82EB-4400661642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BDB67-BB36-D941-BC31-8BCBF0131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9EAF3-6E86-894A-B3EA-89DFE36F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4C9A5-2A2A-2F4E-8ED0-5BEAE9AE18AB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28FD8-CAA8-DC4F-8CD0-79C171E43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1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50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6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0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 hangingPunct="1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3147F-580E-41D1-850D-88600EB2532D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9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7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1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37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17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1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2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0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9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28FD8-CAA8-DC4F-8CD0-79C171E431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1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5FCD8EA-8C4D-7041-84B4-F05371850990}" type="datetimeFigureOut">
              <a:rPr lang="en-US" smtClean="0"/>
              <a:pPr/>
              <a:t>4/26/18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8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2655"/>
            <a:ext cx="78867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0902"/>
            <a:ext cx="7886700" cy="4647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0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D8EA-8C4D-7041-84B4-F05371850990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098B-94AC-3F4A-9D05-97B85D8B8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5FCD8EA-8C4D-7041-84B4-F05371850990}" type="datetimeFigureOut">
              <a:rPr lang="en-US" smtClean="0"/>
              <a:pPr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E6A098B-94AC-3F4A-9D05-97B85D8B8B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5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967-78CB-284A-8FAB-4E350F13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313" y="801613"/>
            <a:ext cx="7772400" cy="23876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Accelerating Critical OS Services in Virtualized Systems with Flexible Micro-sliced Cores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F705D-6BD4-D64B-AA91-F67352CC9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6" y="3723853"/>
            <a:ext cx="9071429" cy="165576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b="1" dirty="0"/>
              <a:t>Jeongseob Ahn</a:t>
            </a:r>
            <a:r>
              <a:rPr lang="ko-KR" altLang="en-US" sz="3200" b="1" baseline="30000" dirty="0"/>
              <a:t>*</a:t>
            </a:r>
            <a:r>
              <a:rPr lang="en-US" sz="2200" dirty="0"/>
              <a:t>, Chang Hyun Park</a:t>
            </a:r>
            <a:r>
              <a:rPr lang="en-US" sz="3200" baseline="30000" dirty="0"/>
              <a:t>‡</a:t>
            </a:r>
            <a:r>
              <a:rPr lang="en-US" sz="2200" dirty="0"/>
              <a:t>, </a:t>
            </a:r>
            <a:r>
              <a:rPr lang="en-US" sz="2200" dirty="0" err="1"/>
              <a:t>Taekyung</a:t>
            </a:r>
            <a:r>
              <a:rPr lang="en-US" sz="2200" dirty="0"/>
              <a:t> </a:t>
            </a:r>
            <a:r>
              <a:rPr lang="en-US" sz="2200" dirty="0" err="1"/>
              <a:t>Heo</a:t>
            </a:r>
            <a:r>
              <a:rPr lang="en-US" sz="3200" baseline="30000" dirty="0"/>
              <a:t>‡</a:t>
            </a:r>
            <a:r>
              <a:rPr lang="en-US" sz="2200" dirty="0"/>
              <a:t>, </a:t>
            </a:r>
            <a:r>
              <a:rPr lang="en-US" sz="2200" dirty="0" err="1"/>
              <a:t>Jaehyuk</a:t>
            </a:r>
            <a:r>
              <a:rPr lang="en-US" sz="2200" dirty="0"/>
              <a:t> Huh</a:t>
            </a:r>
            <a:r>
              <a:rPr lang="en-US" sz="3200" baseline="30000" dirty="0"/>
              <a:t>‡</a:t>
            </a:r>
            <a:endParaRPr lang="en-US" sz="20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D1992-A2E2-1548-BAAE-4EDAFAB2A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77" y="5195680"/>
            <a:ext cx="4176537" cy="91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0587FB-7DE6-8D4C-8020-585E84B68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38" y="5322171"/>
            <a:ext cx="2194388" cy="609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650E05-5F3F-4246-9CB4-85C294515D59}"/>
              </a:ext>
            </a:extLst>
          </p:cNvPr>
          <p:cNvSpPr/>
          <p:nvPr/>
        </p:nvSpPr>
        <p:spPr>
          <a:xfrm>
            <a:off x="5633534" y="5042172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‡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F005C-DF1A-CE47-9774-1397A369CF56}"/>
              </a:ext>
            </a:extLst>
          </p:cNvPr>
          <p:cNvSpPr/>
          <p:nvPr/>
        </p:nvSpPr>
        <p:spPr>
          <a:xfrm>
            <a:off x="1238853" y="5042172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17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0C7D-F7B7-964B-A31C-CB1DC480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Profiling Virtual CPU</a:t>
            </a:r>
            <a:r>
              <a:rPr lang="ko-KR" altLang="en-US" dirty="0"/>
              <a:t> </a:t>
            </a:r>
            <a:r>
              <a:rPr lang="en-US" altLang="ko-KR" dirty="0"/>
              <a:t>Scheduling Logs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D414-1908-044A-81F6-C4EB19E06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Investigating frequently preempted regions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07FAB8-1E24-E148-B93A-24DE4A38BF5D}"/>
              </a:ext>
            </a:extLst>
          </p:cNvPr>
          <p:cNvGrpSpPr/>
          <p:nvPr/>
        </p:nvGrpSpPr>
        <p:grpSpPr>
          <a:xfrm>
            <a:off x="1448047" y="2960770"/>
            <a:ext cx="3773266" cy="2940507"/>
            <a:chOff x="3993058" y="3242896"/>
            <a:chExt cx="3773266" cy="29405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BBCA0D-8F0D-8C49-8DE5-D72F680D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7111" y="3242896"/>
              <a:ext cx="3679213" cy="28871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704157-AEA6-1843-9DB3-2CBE18F66A0E}"/>
                </a:ext>
              </a:extLst>
            </p:cNvPr>
            <p:cNvSpPr/>
            <p:nvPr/>
          </p:nvSpPr>
          <p:spPr>
            <a:xfrm>
              <a:off x="3993058" y="5814071"/>
              <a:ext cx="34673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Kernel symbol tables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99520A-AD0C-1F4A-8C61-EC4484B31FD7}"/>
              </a:ext>
            </a:extLst>
          </p:cNvPr>
          <p:cNvGrpSpPr/>
          <p:nvPr/>
        </p:nvGrpSpPr>
        <p:grpSpPr>
          <a:xfrm>
            <a:off x="5398057" y="2247143"/>
            <a:ext cx="3252685" cy="3345478"/>
            <a:chOff x="5631368" y="2273638"/>
            <a:chExt cx="3252685" cy="3345478"/>
          </a:xfrm>
        </p:grpSpPr>
        <p:graphicFrame>
          <p:nvGraphicFramePr>
            <p:cNvPr id="10" name="Content Placeholder 6">
              <a:extLst>
                <a:ext uri="{FF2B5EF4-FFF2-40B4-BE49-F238E27FC236}">
                  <a16:creationId xmlns:a16="http://schemas.microsoft.com/office/drawing/2014/main" id="{8B6D6B74-34D6-FE47-842F-CB0130735C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5763291"/>
                </p:ext>
              </p:extLst>
            </p:nvPr>
          </p:nvGraphicFramePr>
          <p:xfrm>
            <a:off x="5631368" y="2566027"/>
            <a:ext cx="3233854" cy="2776090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86102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37283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259336"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Module</a:t>
                        </a: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a:t>Operation</a:t>
                        </a: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64620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dirty="0" err="1">
                            <a:latin typeface="Tahoma" charset="0"/>
                            <a:ea typeface="Tahoma" charset="0"/>
                            <a:cs typeface="Tahoma" charset="0"/>
                          </a:rPr>
                          <a:t>sched</a:t>
                        </a:r>
                        <a:endParaRPr lang="en-US" sz="1600" dirty="0">
                          <a:latin typeface="Tahoma" charset="0"/>
                          <a:ea typeface="Tahoma" charset="0"/>
                          <a:cs typeface="Tahoma" charset="0"/>
                        </a:endParaRP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scheduler_ipi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algn="l"/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resched_curr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algn="l"/>
                        <a:r>
                          <a:rPr lang="mr-IN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…</a:t>
                        </a:r>
                        <a:endParaRPr lang="en-US" sz="1200" dirty="0">
                          <a:latin typeface="Courier New" charset="0"/>
                          <a:ea typeface="Courier New" charset="0"/>
                          <a:cs typeface="Courier New" charset="0"/>
                        </a:endParaRP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13194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dirty="0">
                            <a:latin typeface="Tahoma" charset="0"/>
                            <a:ea typeface="Tahoma" charset="0"/>
                            <a:cs typeface="Tahoma" charset="0"/>
                          </a:rPr>
                          <a:t>mm</a:t>
                        </a: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flush_tlb_all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algn="l"/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get_page_from_freelist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algn="l"/>
                        <a:r>
                          <a:rPr lang="mr-IN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…</a:t>
                        </a:r>
                        <a:endParaRPr lang="en-US" sz="1200" dirty="0">
                          <a:latin typeface="Courier New" charset="0"/>
                          <a:ea typeface="Courier New" charset="0"/>
                          <a:cs typeface="Courier New" charset="0"/>
                        </a:endParaRP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13194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dirty="0" err="1">
                            <a:latin typeface="Tahoma" charset="0"/>
                            <a:ea typeface="Tahoma" charset="0"/>
                            <a:cs typeface="Tahoma" charset="0"/>
                          </a:rPr>
                          <a:t>irq</a:t>
                        </a:r>
                        <a:endParaRPr lang="en-US" sz="1600" dirty="0">
                          <a:latin typeface="Tahoma" charset="0"/>
                          <a:ea typeface="Tahoma" charset="0"/>
                          <a:cs typeface="Tahoma" charset="0"/>
                        </a:endParaRP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irq_enter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irq_exit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mr-IN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…</a:t>
                        </a:r>
                        <a:endParaRPr lang="en-US" sz="1200" dirty="0">
                          <a:latin typeface="Courier New" charset="0"/>
                          <a:ea typeface="Courier New" charset="0"/>
                          <a:cs typeface="Courier New" charset="0"/>
                        </a:endParaRP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13194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dirty="0">
                            <a:latin typeface="Tahoma" charset="0"/>
                            <a:ea typeface="Tahoma" charset="0"/>
                            <a:cs typeface="Tahoma" charset="0"/>
                          </a:rPr>
                          <a:t>spinlock</a:t>
                        </a: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__</a:t>
                        </a:r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raw_spin_unlock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algn="l"/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__</a:t>
                        </a:r>
                        <a:r>
                          <a:rPr lang="en-US" sz="1200" dirty="0" err="1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raw_spin_unlock_irq</a:t>
                        </a:r>
                        <a:r>
                          <a:rPr lang="en-US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()</a:t>
                        </a:r>
                      </a:p>
                      <a:p>
                        <a:pPr algn="l"/>
                        <a:r>
                          <a:rPr lang="mr-IN" sz="1200" dirty="0">
                            <a:latin typeface="Courier New" charset="0"/>
                            <a:ea typeface="Courier New" charset="0"/>
                            <a:cs typeface="Courier New" charset="0"/>
                          </a:rPr>
                          <a:t>…</a:t>
                        </a:r>
                        <a:endParaRPr lang="en-US" sz="1200" dirty="0">
                          <a:latin typeface="Courier New" charset="0"/>
                          <a:ea typeface="Courier New" charset="0"/>
                          <a:cs typeface="Courier New" charset="0"/>
                        </a:endParaRPr>
                      </a:p>
                    </a:txBody>
                    <a:tcPr marL="67538" marR="67538" marT="33769" marB="33769" anchor="ctr">
                      <a:lnL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rgbClr r="0" g="0" b="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F3150D-20E1-4F4B-8A95-415A082AC2EC}"/>
                </a:ext>
              </a:extLst>
            </p:cNvPr>
            <p:cNvSpPr/>
            <p:nvPr/>
          </p:nvSpPr>
          <p:spPr>
            <a:xfrm>
              <a:off x="5631368" y="5342117"/>
              <a:ext cx="32526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2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 our paper, you can find the table in details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97F79F-C182-EE4C-A4C0-7611C26C2CF5}"/>
                </a:ext>
              </a:extLst>
            </p:cNvPr>
            <p:cNvSpPr/>
            <p:nvPr/>
          </p:nvSpPr>
          <p:spPr>
            <a:xfrm>
              <a:off x="6052947" y="2273638"/>
              <a:ext cx="255262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Critical Guest OS Components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B907C1-E9EC-494E-B3AA-65BDB0441E5D}"/>
              </a:ext>
            </a:extLst>
          </p:cNvPr>
          <p:cNvCxnSpPr>
            <a:cxnSpLocks/>
          </p:cNvCxnSpPr>
          <p:nvPr/>
        </p:nvCxnSpPr>
        <p:spPr>
          <a:xfrm flipV="1">
            <a:off x="4915376" y="3894411"/>
            <a:ext cx="600761" cy="421540"/>
          </a:xfrm>
          <a:prstGeom prst="straightConnector1">
            <a:avLst/>
          </a:prstGeom>
          <a:ln w="152400" cap="rnd">
            <a:solidFill>
              <a:schemeClr val="accent1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F16D19-33FB-6149-944B-53F2B1F28BD4}"/>
              </a:ext>
            </a:extLst>
          </p:cNvPr>
          <p:cNvGrpSpPr/>
          <p:nvPr/>
        </p:nvGrpSpPr>
        <p:grpSpPr>
          <a:xfrm>
            <a:off x="161362" y="1958355"/>
            <a:ext cx="3890262" cy="1593574"/>
            <a:chOff x="1811105" y="1133274"/>
            <a:chExt cx="3890262" cy="15935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BD17AC2-27F4-3E4A-B029-6652AFB5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1105" y="1133274"/>
              <a:ext cx="1593574" cy="159357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0261C0-4EF7-9E47-BBA6-2E7F91FF6F60}"/>
                </a:ext>
              </a:extLst>
            </p:cNvPr>
            <p:cNvSpPr/>
            <p:nvPr/>
          </p:nvSpPr>
          <p:spPr>
            <a:xfrm>
              <a:off x="3184707" y="1406674"/>
              <a:ext cx="25166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vCPU scheduling trace </a:t>
              </a:r>
            </a:p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(w/ </a:t>
              </a:r>
              <a:r>
                <a:rPr lang="en-US" dirty="0">
                  <a:latin typeface="Courier New" panose="02070309020205020404" pitchFamily="49" charset="0"/>
                  <a:ea typeface="Tahoma" panose="020B0604030504040204" pitchFamily="34" charset="0"/>
                  <a:cs typeface="Courier New" panose="02070309020205020404" pitchFamily="49" charset="0"/>
                </a:rPr>
                <a:t>Inst. Pointer</a:t>
              </a:r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CEE70A-C9D9-1343-A959-F99EA1547D7C}"/>
              </a:ext>
            </a:extLst>
          </p:cNvPr>
          <p:cNvCxnSpPr>
            <a:cxnSpLocks/>
          </p:cNvCxnSpPr>
          <p:nvPr/>
        </p:nvCxnSpPr>
        <p:spPr>
          <a:xfrm>
            <a:off x="1361876" y="3117158"/>
            <a:ext cx="511639" cy="644468"/>
          </a:xfrm>
          <a:prstGeom prst="straightConnector1">
            <a:avLst/>
          </a:prstGeom>
          <a:ln w="152400" cap="rnd">
            <a:solidFill>
              <a:schemeClr val="accent1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B34C4C-686C-BE4F-A42E-108D7209952D}"/>
              </a:ext>
            </a:extLst>
          </p:cNvPr>
          <p:cNvGrpSpPr/>
          <p:nvPr/>
        </p:nvGrpSpPr>
        <p:grpSpPr>
          <a:xfrm>
            <a:off x="304800" y="3104548"/>
            <a:ext cx="8668215" cy="2062103"/>
            <a:chOff x="304800" y="3104548"/>
            <a:chExt cx="8668215" cy="206210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5316C6-45E1-7444-AFD9-EF30B9041AD2}"/>
                </a:ext>
              </a:extLst>
            </p:cNvPr>
            <p:cNvSpPr/>
            <p:nvPr/>
          </p:nvSpPr>
          <p:spPr>
            <a:xfrm>
              <a:off x="304800" y="3273278"/>
              <a:ext cx="8668215" cy="1725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51">
              <a:extLst>
                <a:ext uri="{FF2B5EF4-FFF2-40B4-BE49-F238E27FC236}">
                  <a16:creationId xmlns:a16="http://schemas.microsoft.com/office/drawing/2014/main" id="{D8C8B3A4-68A8-A14D-B784-E0EDD89B6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76" y="3104548"/>
              <a:ext cx="8534399" cy="2062103"/>
            </a:xfrm>
            <a:prstGeom prst="rect">
              <a:avLst/>
            </a:prstGeom>
            <a:solidFill>
              <a:srgbClr val="000080">
                <a:alpha val="90000"/>
              </a:srgbClr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Instruction pointer and kernel symbols enable to precisely detect vCPUs preempted while executing critical OS services </a:t>
              </a:r>
              <a:r>
                <a:rPr lang="en-US" sz="3200" u="sng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without guest OS modification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15B0C74-E77B-554E-A7EA-7F1B1B27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59" y="1418979"/>
            <a:ext cx="6385494" cy="32719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F95B4D-E040-ED41-8C01-37A0C3416089}"/>
              </a:ext>
            </a:extLst>
          </p:cNvPr>
          <p:cNvSpPr/>
          <p:nvPr/>
        </p:nvSpPr>
        <p:spPr>
          <a:xfrm>
            <a:off x="2157714" y="3642697"/>
            <a:ext cx="4803259" cy="128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990A3-F2E1-704B-B111-BE05133C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655"/>
            <a:ext cx="7886700" cy="1325563"/>
          </a:xfrm>
        </p:spPr>
        <p:txBody>
          <a:bodyPr/>
          <a:lstStyle/>
          <a:p>
            <a:r>
              <a:rPr lang="en-US" dirty="0"/>
              <a:t>Accelerating Critical Sections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EFDBF95-D16D-6145-AA29-C8E1BC3F3B0F}"/>
              </a:ext>
            </a:extLst>
          </p:cNvPr>
          <p:cNvSpPr/>
          <p:nvPr/>
        </p:nvSpPr>
        <p:spPr>
          <a:xfrm rot="2155237" flipH="1">
            <a:off x="6028440" y="2672392"/>
            <a:ext cx="349441" cy="686241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4C151-FA0E-D146-ABD6-E819FFC2E249}"/>
              </a:ext>
            </a:extLst>
          </p:cNvPr>
          <p:cNvSpPr/>
          <p:nvPr/>
        </p:nvSpPr>
        <p:spPr>
          <a:xfrm>
            <a:off x="5589449" y="2881952"/>
            <a:ext cx="644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7F6770-CD3E-7F40-B97B-AAEA887EEE96}"/>
              </a:ext>
            </a:extLst>
          </p:cNvPr>
          <p:cNvGrpSpPr/>
          <p:nvPr/>
        </p:nvGrpSpPr>
        <p:grpSpPr>
          <a:xfrm>
            <a:off x="4730210" y="2682379"/>
            <a:ext cx="1138839" cy="584293"/>
            <a:chOff x="3265741" y="3301904"/>
            <a:chExt cx="1138839" cy="5842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9AEFA1-CF2A-B246-8BFC-9D6CBE8BAF8C}"/>
                </a:ext>
              </a:extLst>
            </p:cNvPr>
            <p:cNvCxnSpPr>
              <a:cxnSpLocks/>
            </p:cNvCxnSpPr>
            <p:nvPr/>
          </p:nvCxnSpPr>
          <p:spPr>
            <a:xfrm>
              <a:off x="3265741" y="3314981"/>
              <a:ext cx="1104598" cy="57121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2FB44C-1D82-F74C-972E-74D3B92FF383}"/>
                </a:ext>
              </a:extLst>
            </p:cNvPr>
            <p:cNvCxnSpPr>
              <a:cxnSpLocks/>
            </p:cNvCxnSpPr>
            <p:nvPr/>
          </p:nvCxnSpPr>
          <p:spPr>
            <a:xfrm>
              <a:off x="3773841" y="3301904"/>
              <a:ext cx="568221" cy="481237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3D620A8-55E8-024B-99AA-FB29C144F4D4}"/>
                </a:ext>
              </a:extLst>
            </p:cNvPr>
            <p:cNvCxnSpPr>
              <a:cxnSpLocks/>
            </p:cNvCxnSpPr>
            <p:nvPr/>
          </p:nvCxnSpPr>
          <p:spPr>
            <a:xfrm>
              <a:off x="4278366" y="3302168"/>
              <a:ext cx="126214" cy="427844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784E-6C74-5A4A-AF7C-BE63F481A064}"/>
              </a:ext>
            </a:extLst>
          </p:cNvPr>
          <p:cNvGrpSpPr/>
          <p:nvPr/>
        </p:nvGrpSpPr>
        <p:grpSpPr>
          <a:xfrm>
            <a:off x="6417906" y="1370900"/>
            <a:ext cx="2583214" cy="1835530"/>
            <a:chOff x="4953437" y="1990425"/>
            <a:chExt cx="2583214" cy="1835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F8D2A7-C35F-5B44-8996-A8BA527A87BA}"/>
                </a:ext>
              </a:extLst>
            </p:cNvPr>
            <p:cNvGrpSpPr/>
            <p:nvPr/>
          </p:nvGrpSpPr>
          <p:grpSpPr>
            <a:xfrm>
              <a:off x="5649892" y="1990425"/>
              <a:ext cx="1886759" cy="1835530"/>
              <a:chOff x="6087214" y="2147203"/>
              <a:chExt cx="1886759" cy="183553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23EC248-42F0-A146-82E5-BBCEAF691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214" y="2147203"/>
                <a:ext cx="1533481" cy="183553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3AE341-AC68-1443-858A-B78ECA1A62B5}"/>
                  </a:ext>
                </a:extLst>
              </p:cNvPr>
              <p:cNvSpPr/>
              <p:nvPr/>
            </p:nvSpPr>
            <p:spPr>
              <a:xfrm>
                <a:off x="7356594" y="2598857"/>
                <a:ext cx="6173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➊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162B4F-A6A6-E84F-992A-13C86F969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9565" y="2169004"/>
              <a:ext cx="731146" cy="7391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F0FEE4-A166-104F-B2AE-BF3400A41306}"/>
                </a:ext>
              </a:extLst>
            </p:cNvPr>
            <p:cNvCxnSpPr>
              <a:cxnSpLocks/>
            </p:cNvCxnSpPr>
            <p:nvPr/>
          </p:nvCxnSpPr>
          <p:spPr>
            <a:xfrm>
              <a:off x="4953437" y="3309731"/>
              <a:ext cx="747274" cy="3798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A75D2-B4AE-D64E-B113-8B07C0983B92}"/>
              </a:ext>
            </a:extLst>
          </p:cNvPr>
          <p:cNvSpPr/>
          <p:nvPr/>
        </p:nvSpPr>
        <p:spPr>
          <a:xfrm>
            <a:off x="4570016" y="2300924"/>
            <a:ext cx="402592" cy="3892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87FF3-4BCD-6240-8262-5D1A5AB40899}"/>
              </a:ext>
            </a:extLst>
          </p:cNvPr>
          <p:cNvSpPr/>
          <p:nvPr/>
        </p:nvSpPr>
        <p:spPr>
          <a:xfrm>
            <a:off x="409604" y="4813557"/>
            <a:ext cx="253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➊ Yield occurring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82E9B2-88F8-0948-95C6-939F787C7E56}"/>
              </a:ext>
            </a:extLst>
          </p:cNvPr>
          <p:cNvSpPr/>
          <p:nvPr/>
        </p:nvSpPr>
        <p:spPr>
          <a:xfrm>
            <a:off x="419005" y="5194841"/>
            <a:ext cx="532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 Investigating the preempted vCPUs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F0B586-398C-A740-82F8-141609328567}"/>
              </a:ext>
            </a:extLst>
          </p:cNvPr>
          <p:cNvSpPr/>
          <p:nvPr/>
        </p:nvSpPr>
        <p:spPr>
          <a:xfrm>
            <a:off x="419005" y="5586610"/>
            <a:ext cx="8180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➌ Scheduling the selected vCPU on the micro-sliced pool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B40B34-864B-0C4E-875A-7DDF906679DC}"/>
              </a:ext>
            </a:extLst>
          </p:cNvPr>
          <p:cNvSpPr/>
          <p:nvPr/>
        </p:nvSpPr>
        <p:spPr>
          <a:xfrm>
            <a:off x="2185353" y="3715056"/>
            <a:ext cx="3050710" cy="9921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0F1427-7772-C749-9219-D25BE08AA839}"/>
              </a:ext>
            </a:extLst>
          </p:cNvPr>
          <p:cNvSpPr/>
          <p:nvPr/>
        </p:nvSpPr>
        <p:spPr>
          <a:xfrm>
            <a:off x="5449015" y="3746779"/>
            <a:ext cx="1116046" cy="95062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7BEB57-0129-8C4F-8BED-E7D95379E914}"/>
              </a:ext>
            </a:extLst>
          </p:cNvPr>
          <p:cNvSpPr/>
          <p:nvPr/>
        </p:nvSpPr>
        <p:spPr>
          <a:xfrm>
            <a:off x="5654475" y="3935696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D04C39-078F-4C47-9D16-C1D08A10E5AD}"/>
              </a:ext>
            </a:extLst>
          </p:cNvPr>
          <p:cNvSpPr/>
          <p:nvPr/>
        </p:nvSpPr>
        <p:spPr>
          <a:xfrm>
            <a:off x="4171317" y="3937495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001462-2766-CC4F-8156-9BE435480A38}"/>
              </a:ext>
            </a:extLst>
          </p:cNvPr>
          <p:cNvSpPr/>
          <p:nvPr/>
        </p:nvSpPr>
        <p:spPr>
          <a:xfrm>
            <a:off x="3284810" y="3935696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C82915-E288-4044-BFD6-EF7A10777D07}"/>
              </a:ext>
            </a:extLst>
          </p:cNvPr>
          <p:cNvSpPr/>
          <p:nvPr/>
        </p:nvSpPr>
        <p:spPr>
          <a:xfrm>
            <a:off x="2398305" y="3935696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P0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C7A0BE9-0161-3E47-B132-25158C92D294}"/>
              </a:ext>
            </a:extLst>
          </p:cNvPr>
          <p:cNvSpPr/>
          <p:nvPr/>
        </p:nvSpPr>
        <p:spPr>
          <a:xfrm rot="11808234" flipH="1">
            <a:off x="4597773" y="2862863"/>
            <a:ext cx="1302208" cy="962680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FE77B1-C2CE-3F4D-A390-8D9BD6F9D408}"/>
              </a:ext>
            </a:extLst>
          </p:cNvPr>
          <p:cNvSpPr/>
          <p:nvPr/>
        </p:nvSpPr>
        <p:spPr>
          <a:xfrm>
            <a:off x="4784330" y="3265225"/>
            <a:ext cx="644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➌</a:t>
            </a:r>
            <a:endParaRPr lang="en-US" sz="4400" dirty="0">
              <a:solidFill>
                <a:schemeClr val="accent1"/>
              </a:solidFill>
            </a:endParaRPr>
          </a:p>
        </p:txBody>
      </p:sp>
      <p:pic>
        <p:nvPicPr>
          <p:cNvPr id="42" name="Picture 6" descr="C:\Users\hwandori\AppData\Local\Microsoft\Windows\Temporary Internet Files\Content.IE5\U24F0VYK\MC900442134[1].png">
            <a:extLst>
              <a:ext uri="{FF2B5EF4-FFF2-40B4-BE49-F238E27FC236}">
                <a16:creationId xmlns:a16="http://schemas.microsoft.com/office/drawing/2014/main" id="{46AC49AF-B929-8241-A058-8458A7BD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88" y="2014254"/>
            <a:ext cx="432000" cy="4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Jeongseob\AppData\Local\Microsoft\Windows\Temporary Internet Files\Content.IE5\O7NRJ7B1\MC900442136[1].png">
            <a:extLst>
              <a:ext uri="{FF2B5EF4-FFF2-40B4-BE49-F238E27FC236}">
                <a16:creationId xmlns:a16="http://schemas.microsoft.com/office/drawing/2014/main" id="{97E9708F-0E89-724B-9E07-ADCBCBFA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12" y="1965830"/>
            <a:ext cx="432000" cy="4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8" grpId="0" animBg="1"/>
      <p:bldP spid="5" grpId="0"/>
      <p:bldP spid="34" grpId="0"/>
      <p:bldP spid="18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15B0C74-E77B-554E-A7EA-7F1B1B27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759" y="1418979"/>
            <a:ext cx="6385494" cy="32719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F95B4D-E040-ED41-8C01-37A0C3416089}"/>
              </a:ext>
            </a:extLst>
          </p:cNvPr>
          <p:cNvSpPr/>
          <p:nvPr/>
        </p:nvSpPr>
        <p:spPr>
          <a:xfrm>
            <a:off x="2157714" y="3642697"/>
            <a:ext cx="4956647" cy="1288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990A3-F2E1-704B-B111-BE05133CF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655"/>
            <a:ext cx="8095220" cy="1325563"/>
          </a:xfrm>
        </p:spPr>
        <p:txBody>
          <a:bodyPr/>
          <a:lstStyle/>
          <a:p>
            <a:r>
              <a:rPr lang="en-US" dirty="0"/>
              <a:t>Accelerating Critical TLB Synchronizations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EFDBF95-D16D-6145-AA29-C8E1BC3F3B0F}"/>
              </a:ext>
            </a:extLst>
          </p:cNvPr>
          <p:cNvSpPr/>
          <p:nvPr/>
        </p:nvSpPr>
        <p:spPr>
          <a:xfrm rot="2155237" flipH="1">
            <a:off x="6028440" y="2672392"/>
            <a:ext cx="349441" cy="686241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4C151-FA0E-D146-ABD6-E819FFC2E249}"/>
              </a:ext>
            </a:extLst>
          </p:cNvPr>
          <p:cNvSpPr/>
          <p:nvPr/>
        </p:nvSpPr>
        <p:spPr>
          <a:xfrm>
            <a:off x="5589449" y="2881952"/>
            <a:ext cx="644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7F6770-CD3E-7F40-B97B-AAEA887EEE96}"/>
              </a:ext>
            </a:extLst>
          </p:cNvPr>
          <p:cNvGrpSpPr/>
          <p:nvPr/>
        </p:nvGrpSpPr>
        <p:grpSpPr>
          <a:xfrm>
            <a:off x="4730210" y="2682379"/>
            <a:ext cx="1138839" cy="584293"/>
            <a:chOff x="3265741" y="3301904"/>
            <a:chExt cx="1138839" cy="5842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C9AEFA1-CF2A-B246-8BFC-9D6CBE8BAF8C}"/>
                </a:ext>
              </a:extLst>
            </p:cNvPr>
            <p:cNvCxnSpPr>
              <a:cxnSpLocks/>
            </p:cNvCxnSpPr>
            <p:nvPr/>
          </p:nvCxnSpPr>
          <p:spPr>
            <a:xfrm>
              <a:off x="3265741" y="3314981"/>
              <a:ext cx="1104598" cy="57121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2FB44C-1D82-F74C-972E-74D3B92FF383}"/>
                </a:ext>
              </a:extLst>
            </p:cNvPr>
            <p:cNvCxnSpPr>
              <a:cxnSpLocks/>
            </p:cNvCxnSpPr>
            <p:nvPr/>
          </p:nvCxnSpPr>
          <p:spPr>
            <a:xfrm>
              <a:off x="3773841" y="3301904"/>
              <a:ext cx="568221" cy="481237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3D620A8-55E8-024B-99AA-FB29C144F4D4}"/>
                </a:ext>
              </a:extLst>
            </p:cNvPr>
            <p:cNvCxnSpPr>
              <a:cxnSpLocks/>
            </p:cNvCxnSpPr>
            <p:nvPr/>
          </p:nvCxnSpPr>
          <p:spPr>
            <a:xfrm>
              <a:off x="4278366" y="3302168"/>
              <a:ext cx="126214" cy="427844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2D784E-6C74-5A4A-AF7C-BE63F481A064}"/>
              </a:ext>
            </a:extLst>
          </p:cNvPr>
          <p:cNvGrpSpPr/>
          <p:nvPr/>
        </p:nvGrpSpPr>
        <p:grpSpPr>
          <a:xfrm>
            <a:off x="6417906" y="1370900"/>
            <a:ext cx="2583214" cy="1835530"/>
            <a:chOff x="4953437" y="1990425"/>
            <a:chExt cx="2583214" cy="18355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F8D2A7-C35F-5B44-8996-A8BA527A87BA}"/>
                </a:ext>
              </a:extLst>
            </p:cNvPr>
            <p:cNvGrpSpPr/>
            <p:nvPr/>
          </p:nvGrpSpPr>
          <p:grpSpPr>
            <a:xfrm>
              <a:off x="5649892" y="1990425"/>
              <a:ext cx="1886759" cy="1835530"/>
              <a:chOff x="6087214" y="2147203"/>
              <a:chExt cx="1886759" cy="183553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23EC248-42F0-A146-82E5-BBCEAF691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7214" y="2147203"/>
                <a:ext cx="1533481" cy="1835530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13AE341-AC68-1443-858A-B78ECA1A62B5}"/>
                  </a:ext>
                </a:extLst>
              </p:cNvPr>
              <p:cNvSpPr/>
              <p:nvPr/>
            </p:nvSpPr>
            <p:spPr>
              <a:xfrm>
                <a:off x="7356594" y="2598857"/>
                <a:ext cx="61737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chemeClr val="accen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➊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162B4F-A6A6-E84F-992A-13C86F969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9565" y="2169004"/>
              <a:ext cx="731146" cy="73918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F0FEE4-A166-104F-B2AE-BF3400A41306}"/>
                </a:ext>
              </a:extLst>
            </p:cNvPr>
            <p:cNvCxnSpPr>
              <a:cxnSpLocks/>
            </p:cNvCxnSpPr>
            <p:nvPr/>
          </p:nvCxnSpPr>
          <p:spPr>
            <a:xfrm>
              <a:off x="4953437" y="3309731"/>
              <a:ext cx="747274" cy="3798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32A75D2-B4AE-D64E-B113-8B07C0983B92}"/>
              </a:ext>
            </a:extLst>
          </p:cNvPr>
          <p:cNvSpPr/>
          <p:nvPr/>
        </p:nvSpPr>
        <p:spPr>
          <a:xfrm>
            <a:off x="4570016" y="2300924"/>
            <a:ext cx="402592" cy="3892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E482FC-4A40-BE43-AD34-4500508E9CF2}"/>
              </a:ext>
            </a:extLst>
          </p:cNvPr>
          <p:cNvGrpSpPr/>
          <p:nvPr/>
        </p:nvGrpSpPr>
        <p:grpSpPr>
          <a:xfrm>
            <a:off x="350934" y="2360226"/>
            <a:ext cx="2697811" cy="1708728"/>
            <a:chOff x="350934" y="3029291"/>
            <a:chExt cx="2697811" cy="170872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B08944-1949-404D-8B99-7BA7F86A2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1070" y="3739109"/>
              <a:ext cx="587675" cy="3739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129D7E8-3BF7-774D-A609-090571F89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934" y="3029291"/>
              <a:ext cx="1492128" cy="1708728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C232B17-F6AF-8B40-AE95-FBD321519291}"/>
                </a:ext>
              </a:extLst>
            </p:cNvPr>
            <p:cNvCxnSpPr>
              <a:cxnSpLocks/>
            </p:cNvCxnSpPr>
            <p:nvPr/>
          </p:nvCxnSpPr>
          <p:spPr>
            <a:xfrm>
              <a:off x="1826320" y="3126789"/>
              <a:ext cx="697069" cy="652763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52DB8D-B2ED-F442-BEB3-1FBC58233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6320" y="4104326"/>
              <a:ext cx="683076" cy="4437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AB87FF3-4BCD-6240-8262-5D1A5AB40899}"/>
              </a:ext>
            </a:extLst>
          </p:cNvPr>
          <p:cNvSpPr/>
          <p:nvPr/>
        </p:nvSpPr>
        <p:spPr>
          <a:xfrm>
            <a:off x="409604" y="4813557"/>
            <a:ext cx="2535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➊ Yield occurring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82E9B2-88F8-0948-95C6-939F787C7E56}"/>
              </a:ext>
            </a:extLst>
          </p:cNvPr>
          <p:cNvSpPr/>
          <p:nvPr/>
        </p:nvSpPr>
        <p:spPr>
          <a:xfrm>
            <a:off x="419005" y="5194841"/>
            <a:ext cx="5323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 Investigating the preempted vCPUs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F0B586-398C-A740-82F8-141609328567}"/>
              </a:ext>
            </a:extLst>
          </p:cNvPr>
          <p:cNvSpPr/>
          <p:nvPr/>
        </p:nvSpPr>
        <p:spPr>
          <a:xfrm>
            <a:off x="419005" y="5586610"/>
            <a:ext cx="8180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➌ Scheduling the selected vCPU on the micro-sliced pool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5A2189-6F3D-5C48-8D3C-8B342C303259}"/>
              </a:ext>
            </a:extLst>
          </p:cNvPr>
          <p:cNvSpPr/>
          <p:nvPr/>
        </p:nvSpPr>
        <p:spPr>
          <a:xfrm>
            <a:off x="419005" y="5975174"/>
            <a:ext cx="8964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➍ Dynamically adjusting micro-sliced cores based on profiling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CB40B34-864B-0C4E-875A-7DDF906679DC}"/>
              </a:ext>
            </a:extLst>
          </p:cNvPr>
          <p:cNvSpPr/>
          <p:nvPr/>
        </p:nvSpPr>
        <p:spPr>
          <a:xfrm>
            <a:off x="2185353" y="3715056"/>
            <a:ext cx="3050710" cy="9921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0F1427-7772-C749-9219-D25BE08AA839}"/>
              </a:ext>
            </a:extLst>
          </p:cNvPr>
          <p:cNvSpPr/>
          <p:nvPr/>
        </p:nvSpPr>
        <p:spPr>
          <a:xfrm>
            <a:off x="5449015" y="3746779"/>
            <a:ext cx="1116046" cy="95062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94F877-1D6C-F249-8DE0-1E0DA0FE389C}"/>
              </a:ext>
            </a:extLst>
          </p:cNvPr>
          <p:cNvSpPr/>
          <p:nvPr/>
        </p:nvSpPr>
        <p:spPr>
          <a:xfrm>
            <a:off x="2192898" y="3715055"/>
            <a:ext cx="2100447" cy="9921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F6A8297-3A73-C446-BB5A-CA17D37DA6F3}"/>
              </a:ext>
            </a:extLst>
          </p:cNvPr>
          <p:cNvSpPr/>
          <p:nvPr/>
        </p:nvSpPr>
        <p:spPr>
          <a:xfrm>
            <a:off x="4506297" y="3746779"/>
            <a:ext cx="2068596" cy="95062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131D736-F313-324B-965F-BBB2EC4170C8}"/>
              </a:ext>
            </a:extLst>
          </p:cNvPr>
          <p:cNvSpPr/>
          <p:nvPr/>
        </p:nvSpPr>
        <p:spPr>
          <a:xfrm>
            <a:off x="3562399" y="3733171"/>
            <a:ext cx="3032157" cy="95062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27BEB57-0129-8C4F-8BED-E7D95379E914}"/>
              </a:ext>
            </a:extLst>
          </p:cNvPr>
          <p:cNvSpPr/>
          <p:nvPr/>
        </p:nvSpPr>
        <p:spPr>
          <a:xfrm>
            <a:off x="5654475" y="3935696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D04C39-078F-4C47-9D16-C1D08A10E5AD}"/>
              </a:ext>
            </a:extLst>
          </p:cNvPr>
          <p:cNvSpPr/>
          <p:nvPr/>
        </p:nvSpPr>
        <p:spPr>
          <a:xfrm>
            <a:off x="4171317" y="3937495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001462-2766-CC4F-8156-9BE435480A38}"/>
              </a:ext>
            </a:extLst>
          </p:cNvPr>
          <p:cNvSpPr/>
          <p:nvPr/>
        </p:nvSpPr>
        <p:spPr>
          <a:xfrm>
            <a:off x="3284810" y="3935696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31EF72E-DB72-2444-B3BA-08F191210E5B}"/>
              </a:ext>
            </a:extLst>
          </p:cNvPr>
          <p:cNvSpPr/>
          <p:nvPr/>
        </p:nvSpPr>
        <p:spPr>
          <a:xfrm>
            <a:off x="2175592" y="3715054"/>
            <a:ext cx="1089555" cy="99218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C82915-E288-4044-BFD6-EF7A10777D07}"/>
              </a:ext>
            </a:extLst>
          </p:cNvPr>
          <p:cNvSpPr/>
          <p:nvPr/>
        </p:nvSpPr>
        <p:spPr>
          <a:xfrm>
            <a:off x="2398305" y="3935696"/>
            <a:ext cx="659126" cy="5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P0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C7A0BE9-0161-3E47-B132-25158C92D294}"/>
              </a:ext>
            </a:extLst>
          </p:cNvPr>
          <p:cNvSpPr/>
          <p:nvPr/>
        </p:nvSpPr>
        <p:spPr>
          <a:xfrm rot="11808234" flipH="1">
            <a:off x="4597773" y="2862863"/>
            <a:ext cx="1302208" cy="962680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FE77B1-C2CE-3F4D-A390-8D9BD6F9D408}"/>
              </a:ext>
            </a:extLst>
          </p:cNvPr>
          <p:cNvSpPr/>
          <p:nvPr/>
        </p:nvSpPr>
        <p:spPr>
          <a:xfrm>
            <a:off x="4784330" y="3265225"/>
            <a:ext cx="644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➌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DD2F98-C7D3-594A-BBC9-19043D779B31}"/>
              </a:ext>
            </a:extLst>
          </p:cNvPr>
          <p:cNvSpPr/>
          <p:nvPr/>
        </p:nvSpPr>
        <p:spPr>
          <a:xfrm>
            <a:off x="4915945" y="4383862"/>
            <a:ext cx="644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➍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03552C-0489-794A-94CE-42688B0C9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2678" y="4444511"/>
            <a:ext cx="871263" cy="674526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83223FE6-872A-7E4C-8417-1F79F859227A}"/>
              </a:ext>
            </a:extLst>
          </p:cNvPr>
          <p:cNvSpPr/>
          <p:nvPr/>
        </p:nvSpPr>
        <p:spPr>
          <a:xfrm>
            <a:off x="5042233" y="2289096"/>
            <a:ext cx="402592" cy="3892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C9CCA9-5FE6-4E48-B9B9-232ED780C302}"/>
              </a:ext>
            </a:extLst>
          </p:cNvPr>
          <p:cNvSpPr/>
          <p:nvPr/>
        </p:nvSpPr>
        <p:spPr>
          <a:xfrm>
            <a:off x="5549958" y="2292279"/>
            <a:ext cx="402592" cy="38928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5EE3F78-0A9A-5E4C-9300-E21322B47446}"/>
              </a:ext>
            </a:extLst>
          </p:cNvPr>
          <p:cNvSpPr/>
          <p:nvPr/>
        </p:nvSpPr>
        <p:spPr>
          <a:xfrm rot="11808234" flipH="1">
            <a:off x="5055486" y="2783148"/>
            <a:ext cx="855676" cy="1152435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F98707F3-1338-EF46-AC27-76CEB3A9F988}"/>
              </a:ext>
            </a:extLst>
          </p:cNvPr>
          <p:cNvSpPr/>
          <p:nvPr/>
        </p:nvSpPr>
        <p:spPr>
          <a:xfrm rot="11808234" flipH="1">
            <a:off x="5572921" y="2688647"/>
            <a:ext cx="266790" cy="1335977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6094 0.0004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06094 1.11111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8" grpId="0"/>
      <p:bldP spid="19" grpId="0"/>
      <p:bldP spid="45" grpId="0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51" grpId="0" animBg="1"/>
      <p:bldP spid="52" grpId="0" animBg="1"/>
      <p:bldP spid="53" grpId="0" animBg="1"/>
      <p:bldP spid="24" grpId="0" animBg="1"/>
      <p:bldP spid="25" grpId="0"/>
      <p:bldP spid="29" grpId="0"/>
      <p:bldP spid="44" grpId="0" animBg="1"/>
      <p:bldP spid="55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D330-4081-8B4A-9ACB-710ECAF4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Critical I/O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1A6F-7684-5742-8031-DC559DF4B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130575"/>
            <a:ext cx="7886700" cy="10463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4472C4"/>
                </a:solidFill>
              </a:rPr>
              <a:t>I/O handling consists of a chain of operations involving potentially multiple vCPUs </a:t>
            </a:r>
          </a:p>
          <a:p>
            <a:pPr marL="0" indent="0">
              <a:buNone/>
            </a:pPr>
            <a:endParaRPr lang="en-US" sz="2400" dirty="0">
              <a:solidFill>
                <a:srgbClr val="4472C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A0037-B929-E647-A14C-6F47B8BC0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50" y="1839987"/>
            <a:ext cx="3216377" cy="2980509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122A249E-E801-324F-AFAD-EF8550B806E9}"/>
              </a:ext>
            </a:extLst>
          </p:cNvPr>
          <p:cNvSpPr/>
          <p:nvPr/>
        </p:nvSpPr>
        <p:spPr>
          <a:xfrm rot="9751388" flipH="1">
            <a:off x="5463514" y="3834624"/>
            <a:ext cx="185862" cy="482204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A16189-A318-6F42-B6AC-1FA5B65F3AE6}"/>
              </a:ext>
            </a:extLst>
          </p:cNvPr>
          <p:cNvSpPr/>
          <p:nvPr/>
        </p:nvSpPr>
        <p:spPr>
          <a:xfrm>
            <a:off x="5084353" y="3494678"/>
            <a:ext cx="561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562E09E-F1BC-0E46-8722-F4AEEA59C6D9}"/>
              </a:ext>
            </a:extLst>
          </p:cNvPr>
          <p:cNvSpPr/>
          <p:nvPr/>
        </p:nvSpPr>
        <p:spPr>
          <a:xfrm rot="9751388" flipH="1">
            <a:off x="4649083" y="3024495"/>
            <a:ext cx="552598" cy="897031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508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86C0AA-E929-BA47-AF18-061EA6F85F54}"/>
              </a:ext>
            </a:extLst>
          </p:cNvPr>
          <p:cNvSpPr/>
          <p:nvPr/>
        </p:nvSpPr>
        <p:spPr>
          <a:xfrm>
            <a:off x="4724687" y="3210577"/>
            <a:ext cx="993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vIRQ</a:t>
            </a:r>
            <a:endParaRPr lang="en-US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3797CB-0BE3-5242-8992-78745AE88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566" y="3107172"/>
            <a:ext cx="1396544" cy="8085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8C823C-C7A5-DD40-82E7-E57E94B36AF8}"/>
              </a:ext>
            </a:extLst>
          </p:cNvPr>
          <p:cNvSpPr/>
          <p:nvPr/>
        </p:nvSpPr>
        <p:spPr>
          <a:xfrm>
            <a:off x="3021173" y="3336834"/>
            <a:ext cx="561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➌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756324-0537-A34F-821E-75032A25B886}"/>
              </a:ext>
            </a:extLst>
          </p:cNvPr>
          <p:cNvSpPr/>
          <p:nvPr/>
        </p:nvSpPr>
        <p:spPr>
          <a:xfrm>
            <a:off x="2542293" y="3210577"/>
            <a:ext cx="714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vIPI</a:t>
            </a:r>
            <a:endParaRPr lang="en-US" sz="2400" dirty="0">
              <a:solidFill>
                <a:srgbClr val="4472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3520D9-CFA2-C24D-9EE4-E42F5578D04A}"/>
              </a:ext>
            </a:extLst>
          </p:cNvPr>
          <p:cNvSpPr/>
          <p:nvPr/>
        </p:nvSpPr>
        <p:spPr>
          <a:xfrm>
            <a:off x="5621226" y="4190743"/>
            <a:ext cx="1521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➊</a:t>
            </a:r>
            <a:r>
              <a:rPr lang="en-US" sz="2800" dirty="0" err="1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pIRQ</a:t>
            </a:r>
            <a:endParaRPr lang="en-US" sz="36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0E52E-DC45-8241-B005-B34DC09B8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823" y="2471652"/>
            <a:ext cx="852040" cy="4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Experimental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ko-KR" dirty="0"/>
              <a:t>Testbed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12 HW threads (Intel Xeon)</a:t>
            </a:r>
          </a:p>
          <a:p>
            <a:pPr lvl="1">
              <a:lnSpc>
                <a:spcPct val="100000"/>
              </a:lnSpc>
            </a:pPr>
            <a:r>
              <a:rPr lang="en-US" altLang="ko-KR" dirty="0"/>
              <a:t>2 VMs with 12 vCPUs for each</a:t>
            </a:r>
          </a:p>
          <a:p>
            <a:pPr lvl="1">
              <a:lnSpc>
                <a:spcPct val="100000"/>
              </a:lnSpc>
            </a:pPr>
            <a:r>
              <a:rPr lang="en-US" altLang="ko-KR" dirty="0" err="1"/>
              <a:t>Xen</a:t>
            </a:r>
            <a:r>
              <a:rPr lang="en-US" altLang="ko-KR" dirty="0"/>
              <a:t> hypervisor 4.7</a:t>
            </a:r>
          </a:p>
          <a:p>
            <a:pPr lvl="2"/>
            <a:endParaRPr lang="en-US" altLang="ko-KR" dirty="0"/>
          </a:p>
          <a:p>
            <a:pPr>
              <a:lnSpc>
                <a:spcPct val="100000"/>
              </a:lnSpc>
            </a:pPr>
            <a:r>
              <a:rPr lang="en-US" altLang="ko-KR" dirty="0"/>
              <a:t>Benchmarking workloads</a:t>
            </a:r>
          </a:p>
          <a:p>
            <a:pPr lvl="1">
              <a:lnSpc>
                <a:spcPct val="100000"/>
              </a:lnSpc>
            </a:pP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dedup</a:t>
            </a:r>
            <a:r>
              <a:rPr lang="en-US" altLang="ko-KR" dirty="0"/>
              <a:t> and </a:t>
            </a:r>
            <a:r>
              <a:rPr lang="en-US" altLang="ko-KR" dirty="0" err="1">
                <a:latin typeface="Courier New" charset="0"/>
                <a:ea typeface="Courier New" charset="0"/>
                <a:cs typeface="Courier New" charset="0"/>
              </a:rPr>
              <a:t>vips</a:t>
            </a:r>
            <a:r>
              <a:rPr lang="en-US" altLang="ko-KR" dirty="0"/>
              <a:t> from PARSEC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exim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altLang="ko-KR" dirty="0"/>
              <a:t>and</a:t>
            </a:r>
            <a:r>
              <a:rPr lang="en-US" dirty="0"/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gmake</a:t>
            </a:r>
            <a:r>
              <a:rPr lang="en-US" dirty="0"/>
              <a:t> from MOSBENCH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Pool configuration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Normal: 30ms (Xen default)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Micro-sliced: 0.1ms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847213" y="1915512"/>
            <a:ext cx="1574923" cy="2068537"/>
            <a:chOff x="1212124" y="2000515"/>
            <a:chExt cx="2099897" cy="2758045"/>
          </a:xfrm>
        </p:grpSpPr>
        <p:sp>
          <p:nvSpPr>
            <p:cNvPr id="84" name="직사각형 355"/>
            <p:cNvSpPr/>
            <p:nvPr/>
          </p:nvSpPr>
          <p:spPr>
            <a:xfrm>
              <a:off x="1212125" y="3630255"/>
              <a:ext cx="2094609" cy="329282"/>
            </a:xfrm>
            <a:prstGeom prst="rect">
              <a:avLst/>
            </a:prstGeom>
            <a:solidFill>
              <a:srgbClr val="F2B8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Xen</a:t>
              </a:r>
              <a:r>
                <a:rPr lang="en-US" altLang="ko-KR" sz="12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hypervisor</a:t>
              </a:r>
            </a:p>
          </p:txBody>
        </p:sp>
        <p:sp>
          <p:nvSpPr>
            <p:cNvPr id="85" name="직사각형 355"/>
            <p:cNvSpPr/>
            <p:nvPr/>
          </p:nvSpPr>
          <p:spPr>
            <a:xfrm>
              <a:off x="1212124" y="4028990"/>
              <a:ext cx="2094609" cy="6906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  <a:p>
              <a:pPr algn="ctr"/>
              <a:endParaRPr lang="en-US" altLang="ko-KR" sz="135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2336210" y="2000515"/>
              <a:ext cx="975811" cy="1519430"/>
              <a:chOff x="8346519" y="3151656"/>
              <a:chExt cx="975811" cy="151943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8346519" y="3151656"/>
                <a:ext cx="975811" cy="1519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직사각형 355"/>
              <p:cNvSpPr/>
              <p:nvPr/>
            </p:nvSpPr>
            <p:spPr>
              <a:xfrm>
                <a:off x="8434542" y="4241464"/>
                <a:ext cx="792000" cy="35999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98989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ko-KR" sz="12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ctr"/>
                <a:endParaRPr lang="en-US" altLang="ko-KR" sz="135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4" name="Group 103"/>
              <p:cNvGrpSpPr/>
              <p:nvPr/>
            </p:nvGrpSpPr>
            <p:grpSpPr>
              <a:xfrm>
                <a:off x="8533642" y="4353395"/>
                <a:ext cx="571991" cy="144908"/>
                <a:chOff x="4634441" y="4507049"/>
                <a:chExt cx="525040" cy="309513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4634441" y="4508988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764180" y="4507049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4895200" y="4507049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027300" y="4507049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05" name="직사각형 355"/>
              <p:cNvSpPr/>
              <p:nvPr/>
            </p:nvSpPr>
            <p:spPr>
              <a:xfrm>
                <a:off x="8430193" y="3789363"/>
                <a:ext cx="792000" cy="35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35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OS</a:t>
                </a:r>
              </a:p>
            </p:txBody>
          </p:sp>
          <p:sp>
            <p:nvSpPr>
              <p:cNvPr id="106" name="직사각형 355"/>
              <p:cNvSpPr/>
              <p:nvPr/>
            </p:nvSpPr>
            <p:spPr>
              <a:xfrm>
                <a:off x="8428386" y="3240270"/>
                <a:ext cx="792000" cy="455919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35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App</a:t>
                </a: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1212125" y="2000515"/>
              <a:ext cx="975811" cy="1519430"/>
              <a:chOff x="8346519" y="3151656"/>
              <a:chExt cx="975811" cy="151943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8346519" y="3151656"/>
                <a:ext cx="975811" cy="15194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sz="13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직사각형 355"/>
              <p:cNvSpPr/>
              <p:nvPr/>
            </p:nvSpPr>
            <p:spPr>
              <a:xfrm>
                <a:off x="8434542" y="4241464"/>
                <a:ext cx="792000" cy="35999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rgbClr val="98989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altLang="ko-KR" sz="12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 algn="ctr"/>
                <a:endParaRPr lang="en-US" altLang="ko-KR" sz="135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8533642" y="4353395"/>
                <a:ext cx="571991" cy="144908"/>
                <a:chOff x="4634441" y="4507049"/>
                <a:chExt cx="525040" cy="309513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98" name="Rectangle 97"/>
                <p:cNvSpPr/>
                <p:nvPr/>
              </p:nvSpPr>
              <p:spPr>
                <a:xfrm>
                  <a:off x="4634441" y="4508988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4764180" y="4507049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4895200" y="4507049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027300" y="4507049"/>
                  <a:ext cx="132181" cy="30757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2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050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6" name="직사각형 355"/>
              <p:cNvSpPr/>
              <p:nvPr/>
            </p:nvSpPr>
            <p:spPr>
              <a:xfrm>
                <a:off x="8430193" y="3789363"/>
                <a:ext cx="792000" cy="35527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35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OS</a:t>
                </a:r>
              </a:p>
            </p:txBody>
          </p:sp>
          <p:sp>
            <p:nvSpPr>
              <p:cNvPr id="97" name="직사각형 355"/>
              <p:cNvSpPr/>
              <p:nvPr/>
            </p:nvSpPr>
            <p:spPr>
              <a:xfrm>
                <a:off x="8428386" y="3240270"/>
                <a:ext cx="792000" cy="455919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sz="135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App</a:t>
                </a: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524619" y="4450784"/>
              <a:ext cx="15564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physical threads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00563" y="273487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virtual</a:t>
            </a:r>
          </a:p>
          <a:p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CPUs</a:t>
            </a:r>
          </a:p>
        </p:txBody>
      </p:sp>
      <p:cxnSp>
        <p:nvCxnSpPr>
          <p:cNvPr id="34" name="Curved Connector 33"/>
          <p:cNvCxnSpPr/>
          <p:nvPr/>
        </p:nvCxnSpPr>
        <p:spPr>
          <a:xfrm flipV="1">
            <a:off x="6581216" y="2877602"/>
            <a:ext cx="371360" cy="60801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32217" y="4075474"/>
            <a:ext cx="23087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2-to-1 consolidation ratio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11" y="3535484"/>
            <a:ext cx="288286" cy="2249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14" y="3535484"/>
            <a:ext cx="288286" cy="2249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8" y="3535484"/>
            <a:ext cx="288286" cy="2249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92" y="3535484"/>
            <a:ext cx="288286" cy="2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8EE3-A525-764A-B5A5-ECDA8DBE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of Micro-sliced Cores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676943"/>
              </p:ext>
            </p:extLst>
          </p:nvPr>
        </p:nvGraphicFramePr>
        <p:xfrm>
          <a:off x="766350" y="1764873"/>
          <a:ext cx="7611300" cy="367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608F760-7D53-1240-92B2-9AB2890046D1}"/>
              </a:ext>
            </a:extLst>
          </p:cNvPr>
          <p:cNvCxnSpPr>
            <a:cxnSpLocks/>
          </p:cNvCxnSpPr>
          <p:nvPr/>
        </p:nvCxnSpPr>
        <p:spPr>
          <a:xfrm flipV="1">
            <a:off x="3938659" y="2388593"/>
            <a:ext cx="0" cy="333542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8FD66C7-87D9-2242-B937-EED36E260208}"/>
              </a:ext>
            </a:extLst>
          </p:cNvPr>
          <p:cNvCxnSpPr>
            <a:cxnSpLocks/>
          </p:cNvCxnSpPr>
          <p:nvPr/>
        </p:nvCxnSpPr>
        <p:spPr>
          <a:xfrm flipV="1">
            <a:off x="6123169" y="2388591"/>
            <a:ext cx="0" cy="333542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B0C5E8-E8CD-8841-B5BB-55FE7F45812B}"/>
              </a:ext>
            </a:extLst>
          </p:cNvPr>
          <p:cNvSpPr txBox="1"/>
          <p:nvPr/>
        </p:nvSpPr>
        <p:spPr>
          <a:xfrm>
            <a:off x="2165902" y="383764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F56FA-4113-C342-88F5-D0B046542191}"/>
              </a:ext>
            </a:extLst>
          </p:cNvPr>
          <p:cNvSpPr txBox="1"/>
          <p:nvPr/>
        </p:nvSpPr>
        <p:spPr>
          <a:xfrm>
            <a:off x="3267959" y="223733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4D073-E364-3A4A-B03D-06AA5C2A8DF5}"/>
              </a:ext>
            </a:extLst>
          </p:cNvPr>
          <p:cNvSpPr txBox="1"/>
          <p:nvPr/>
        </p:nvSpPr>
        <p:spPr>
          <a:xfrm>
            <a:off x="4356345" y="281594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1A7C6-F515-C14B-AAC7-6CFA0D081EF4}"/>
              </a:ext>
            </a:extLst>
          </p:cNvPr>
          <p:cNvSpPr txBox="1"/>
          <p:nvPr/>
        </p:nvSpPr>
        <p:spPr>
          <a:xfrm>
            <a:off x="5453623" y="267704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A55AC-3370-CB4D-8FDB-F01A268E3E6F}"/>
              </a:ext>
            </a:extLst>
          </p:cNvPr>
          <p:cNvSpPr txBox="1"/>
          <p:nvPr/>
        </p:nvSpPr>
        <p:spPr>
          <a:xfrm>
            <a:off x="6544296" y="325586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0B898-D9B0-F042-A7BE-BE6531A589A6}"/>
              </a:ext>
            </a:extLst>
          </p:cNvPr>
          <p:cNvSpPr txBox="1"/>
          <p:nvPr/>
        </p:nvSpPr>
        <p:spPr>
          <a:xfrm>
            <a:off x="7639776" y="2149008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E70522-2B01-1444-8056-942C3C4A5A1F}"/>
              </a:ext>
            </a:extLst>
          </p:cNvPr>
          <p:cNvSpPr/>
          <p:nvPr/>
        </p:nvSpPr>
        <p:spPr>
          <a:xfrm>
            <a:off x="3799476" y="1502112"/>
            <a:ext cx="3020289" cy="716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420B0-E9CA-A345-8BF7-2B3E6F571FDA}"/>
              </a:ext>
            </a:extLst>
          </p:cNvPr>
          <p:cNvSpPr txBox="1"/>
          <p:nvPr/>
        </p:nvSpPr>
        <p:spPr>
          <a:xfrm>
            <a:off x="4541504" y="14626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[Our schemes]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6432F0F-B60F-3D41-9B80-AACBDEB01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475868"/>
              </p:ext>
            </p:extLst>
          </p:nvPr>
        </p:nvGraphicFramePr>
        <p:xfrm>
          <a:off x="766350" y="1764873"/>
          <a:ext cx="7611300" cy="367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047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8EE3-A525-764A-B5A5-ECDA8DBE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of Micro-sliced Cores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/>
        </p:nvGraphicFramePr>
        <p:xfrm>
          <a:off x="766350" y="1764873"/>
          <a:ext cx="7611300" cy="367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93D58D-D1FE-8C4A-AC28-D16A52ED415D}"/>
              </a:ext>
            </a:extLst>
          </p:cNvPr>
          <p:cNvGraphicFramePr>
            <a:graphicFrameLocks/>
          </p:cNvGraphicFramePr>
          <p:nvPr/>
        </p:nvGraphicFramePr>
        <p:xfrm>
          <a:off x="782826" y="1748397"/>
          <a:ext cx="7611300" cy="367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608F760-7D53-1240-92B2-9AB2890046D1}"/>
              </a:ext>
            </a:extLst>
          </p:cNvPr>
          <p:cNvCxnSpPr>
            <a:cxnSpLocks/>
          </p:cNvCxnSpPr>
          <p:nvPr/>
        </p:nvCxnSpPr>
        <p:spPr>
          <a:xfrm flipV="1">
            <a:off x="3938659" y="2388593"/>
            <a:ext cx="0" cy="333542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B8FD66C7-87D9-2242-B937-EED36E260208}"/>
              </a:ext>
            </a:extLst>
          </p:cNvPr>
          <p:cNvCxnSpPr>
            <a:cxnSpLocks/>
          </p:cNvCxnSpPr>
          <p:nvPr/>
        </p:nvCxnSpPr>
        <p:spPr>
          <a:xfrm flipV="1">
            <a:off x="6123169" y="2388591"/>
            <a:ext cx="0" cy="333542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5B0C5E8-E8CD-8841-B5BB-55FE7F45812B}"/>
              </a:ext>
            </a:extLst>
          </p:cNvPr>
          <p:cNvSpPr txBox="1"/>
          <p:nvPr/>
        </p:nvSpPr>
        <p:spPr>
          <a:xfrm>
            <a:off x="2165902" y="393536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F56FA-4113-C342-88F5-D0B046542191}"/>
              </a:ext>
            </a:extLst>
          </p:cNvPr>
          <p:cNvSpPr txBox="1"/>
          <p:nvPr/>
        </p:nvSpPr>
        <p:spPr>
          <a:xfrm>
            <a:off x="3267959" y="2558420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4D073-E364-3A4A-B03D-06AA5C2A8DF5}"/>
              </a:ext>
            </a:extLst>
          </p:cNvPr>
          <p:cNvSpPr txBox="1"/>
          <p:nvPr/>
        </p:nvSpPr>
        <p:spPr>
          <a:xfrm>
            <a:off x="4356345" y="306025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1A7C6-F515-C14B-AAC7-6CFA0D081EF4}"/>
              </a:ext>
            </a:extLst>
          </p:cNvPr>
          <p:cNvSpPr txBox="1"/>
          <p:nvPr/>
        </p:nvSpPr>
        <p:spPr>
          <a:xfrm>
            <a:off x="5453623" y="2906362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A55AC-3370-CB4D-8FDB-F01A268E3E6F}"/>
              </a:ext>
            </a:extLst>
          </p:cNvPr>
          <p:cNvSpPr txBox="1"/>
          <p:nvPr/>
        </p:nvSpPr>
        <p:spPr>
          <a:xfrm>
            <a:off x="6537316" y="342339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D0B898-D9B0-F042-A7BE-BE6531A589A6}"/>
              </a:ext>
            </a:extLst>
          </p:cNvPr>
          <p:cNvSpPr txBox="1"/>
          <p:nvPr/>
        </p:nvSpPr>
        <p:spPr>
          <a:xfrm>
            <a:off x="7639776" y="248405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E70522-2B01-1444-8056-942C3C4A5A1F}"/>
              </a:ext>
            </a:extLst>
          </p:cNvPr>
          <p:cNvSpPr/>
          <p:nvPr/>
        </p:nvSpPr>
        <p:spPr>
          <a:xfrm>
            <a:off x="3799476" y="1502112"/>
            <a:ext cx="3020289" cy="716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420B0-E9CA-A345-8BF7-2B3E6F571FDA}"/>
              </a:ext>
            </a:extLst>
          </p:cNvPr>
          <p:cNvSpPr txBox="1"/>
          <p:nvPr/>
        </p:nvSpPr>
        <p:spPr>
          <a:xfrm>
            <a:off x="4541504" y="14626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[Our schemes]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7BB3F68C-F7F8-E34E-9F06-3C2B53652800}"/>
              </a:ext>
            </a:extLst>
          </p:cNvPr>
          <p:cNvSpPr/>
          <p:nvPr/>
        </p:nvSpPr>
        <p:spPr>
          <a:xfrm>
            <a:off x="252001" y="1462698"/>
            <a:ext cx="8710182" cy="456686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64A3F47-04CD-D042-8451-E5A8A9F24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624713"/>
              </p:ext>
            </p:extLst>
          </p:nvPr>
        </p:nvGraphicFramePr>
        <p:xfrm>
          <a:off x="5178549" y="2226204"/>
          <a:ext cx="3548147" cy="365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6E2B041-AFC9-1D4F-993A-7942DD67E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7108903" y="3288655"/>
            <a:ext cx="1685511" cy="864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65CDCCE-53FA-5E41-A6A2-70E8E2D4EC35}"/>
              </a:ext>
            </a:extLst>
          </p:cNvPr>
          <p:cNvSpPr txBox="1"/>
          <p:nvPr/>
        </p:nvSpPr>
        <p:spPr>
          <a:xfrm>
            <a:off x="7570423" y="2877670"/>
            <a:ext cx="89639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 gap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2E05ADB-79A8-6E4D-8FB0-52EC7FB353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235610"/>
              </p:ext>
            </p:extLst>
          </p:nvPr>
        </p:nvGraphicFramePr>
        <p:xfrm>
          <a:off x="558467" y="2226204"/>
          <a:ext cx="4464470" cy="3658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6060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3F3C2-00B4-354B-B74C-8D942E04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Performance 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80DB632-5022-DD4C-BB4E-C3B1F2484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085348"/>
              </p:ext>
            </p:extLst>
          </p:nvPr>
        </p:nvGraphicFramePr>
        <p:xfrm>
          <a:off x="5865339" y="3203531"/>
          <a:ext cx="2438401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9151">
                  <a:extLst>
                    <a:ext uri="{9D8B030D-6E8A-4147-A177-3AD203B41FA5}">
                      <a16:colId xmlns:a16="http://schemas.microsoft.com/office/drawing/2014/main" val="1207123293"/>
                    </a:ext>
                  </a:extLst>
                </a:gridCol>
                <a:gridCol w="1549250">
                  <a:extLst>
                    <a:ext uri="{9D8B030D-6E8A-4147-A177-3AD203B41FA5}">
                      <a16:colId xmlns:a16="http://schemas.microsoft.com/office/drawing/2014/main" val="1144792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Workloads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11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VM-1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iPerf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lookbusy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3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VM-2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lookbusy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0269897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B78C75-2667-E44C-9DE1-4492BC895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248263"/>
              </p:ext>
            </p:extLst>
          </p:nvPr>
        </p:nvGraphicFramePr>
        <p:xfrm>
          <a:off x="713602" y="1652975"/>
          <a:ext cx="48006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4FF47CE-C1A6-FA45-9664-61C1335BC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782339"/>
              </p:ext>
            </p:extLst>
          </p:nvPr>
        </p:nvGraphicFramePr>
        <p:xfrm>
          <a:off x="713606" y="1652975"/>
          <a:ext cx="480060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30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introduced a new approach to mitigate the virtual time discontinuity problem</a:t>
            </a:r>
          </a:p>
          <a:p>
            <a:endParaRPr lang="en-US" dirty="0"/>
          </a:p>
          <a:p>
            <a:r>
              <a:rPr lang="en-US" dirty="0"/>
              <a:t>Three distinct contributions</a:t>
            </a:r>
          </a:p>
          <a:p>
            <a:pPr lvl="1"/>
            <a:r>
              <a:rPr lang="en-US" dirty="0"/>
              <a:t>Precise detection of urgent tasks</a:t>
            </a:r>
          </a:p>
          <a:p>
            <a:pPr lvl="1"/>
            <a:r>
              <a:rPr lang="en-US" dirty="0"/>
              <a:t>Guest OS transparency</a:t>
            </a:r>
          </a:p>
          <a:p>
            <a:pPr lvl="1"/>
            <a:r>
              <a:rPr lang="en-US" dirty="0"/>
              <a:t>Dynamic adjustment of the micro-sliced cores</a:t>
            </a:r>
          </a:p>
          <a:p>
            <a:pPr lvl="1"/>
            <a:endParaRPr lang="en-US" dirty="0"/>
          </a:p>
          <a:p>
            <a:r>
              <a:rPr lang="en-US" dirty="0"/>
              <a:t>Overhead is very low for applications which do not frequently use OS services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4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A967-78CB-284A-8FAB-4E350F136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b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jsahn@ajou.ac.kr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4A41F8-9B0D-604D-A595-C43CBD50136D}"/>
              </a:ext>
            </a:extLst>
          </p:cNvPr>
          <p:cNvSpPr/>
          <p:nvPr/>
        </p:nvSpPr>
        <p:spPr>
          <a:xfrm>
            <a:off x="652929" y="3746862"/>
            <a:ext cx="7838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Accelerating Critical OS Services in Virtualized Systems with Flexible Micro-sliced Cores </a:t>
            </a:r>
            <a:endParaRPr lang="en-US" sz="28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4CA0422-F7B7-334A-BA54-9F18EB55F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99" y="4578778"/>
            <a:ext cx="9071429" cy="1655762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r>
              <a:rPr lang="en-US" sz="2200" b="1" dirty="0"/>
              <a:t>Jeongseob Ahn</a:t>
            </a:r>
            <a:r>
              <a:rPr lang="ko-KR" altLang="en-US" sz="3200" b="1" baseline="30000" dirty="0"/>
              <a:t>*</a:t>
            </a:r>
            <a:r>
              <a:rPr lang="en-US" sz="2200" dirty="0"/>
              <a:t>, Chang Hyun Park</a:t>
            </a:r>
            <a:r>
              <a:rPr lang="en-US" sz="3200" baseline="30000" dirty="0"/>
              <a:t>‡</a:t>
            </a:r>
            <a:r>
              <a:rPr lang="en-US" sz="2200" dirty="0"/>
              <a:t>, </a:t>
            </a:r>
            <a:r>
              <a:rPr lang="en-US" sz="2200" dirty="0" err="1"/>
              <a:t>Taekyung</a:t>
            </a:r>
            <a:r>
              <a:rPr lang="en-US" sz="2200" dirty="0"/>
              <a:t> </a:t>
            </a:r>
            <a:r>
              <a:rPr lang="en-US" sz="2200" dirty="0" err="1"/>
              <a:t>Heo</a:t>
            </a:r>
            <a:r>
              <a:rPr lang="en-US" sz="3200" baseline="30000" dirty="0"/>
              <a:t>‡</a:t>
            </a:r>
            <a:r>
              <a:rPr lang="en-US" sz="2200" dirty="0"/>
              <a:t>, </a:t>
            </a:r>
            <a:r>
              <a:rPr lang="en-US" sz="2200" dirty="0" err="1"/>
              <a:t>Jaehyuk</a:t>
            </a:r>
            <a:r>
              <a:rPr lang="en-US" sz="2200" dirty="0"/>
              <a:t> Huh</a:t>
            </a:r>
            <a:r>
              <a:rPr lang="en-US" sz="3200" baseline="30000" dirty="0"/>
              <a:t>‡</a:t>
            </a:r>
            <a:endParaRPr lang="en-US" sz="2000" baseline="30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86DEC-4EC2-6B49-BF18-CE7558E52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65" y="5931661"/>
            <a:ext cx="4176537" cy="91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EB32A-9CEE-4342-B284-5B7286598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26" y="6058152"/>
            <a:ext cx="2194388" cy="6095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DACC76-F872-2243-8526-2396A56991B2}"/>
              </a:ext>
            </a:extLst>
          </p:cNvPr>
          <p:cNvSpPr/>
          <p:nvPr/>
        </p:nvSpPr>
        <p:spPr>
          <a:xfrm>
            <a:off x="5522022" y="5778153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F8522-816E-9447-A1A6-F830B90475AD}"/>
              </a:ext>
            </a:extLst>
          </p:cNvPr>
          <p:cNvSpPr/>
          <p:nvPr/>
        </p:nvSpPr>
        <p:spPr>
          <a:xfrm>
            <a:off x="1127341" y="5778153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9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8962-4218-174D-BEA8-73FB4D8F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Server Consolidation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B3B11-2951-2D4E-AC40-72687DE35E41}"/>
              </a:ext>
            </a:extLst>
          </p:cNvPr>
          <p:cNvSpPr txBox="1"/>
          <p:nvPr/>
        </p:nvSpPr>
        <p:spPr>
          <a:xfrm>
            <a:off x="3364488" y="4433604"/>
            <a:ext cx="2654957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latin typeface="Tahoma" charset="0"/>
                <a:ea typeface="Tahoma" charset="0"/>
                <a:cs typeface="Tahoma" charset="0"/>
              </a:rPr>
              <a:t>Utilization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A8F4-2568-5F4B-8FDA-7323F3DEC9D8}"/>
              </a:ext>
            </a:extLst>
          </p:cNvPr>
          <p:cNvSpPr txBox="1"/>
          <p:nvPr/>
        </p:nvSpPr>
        <p:spPr>
          <a:xfrm rot="16200000">
            <a:off x="743869" y="2777494"/>
            <a:ext cx="3025468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latin typeface="Tahoma" charset="0"/>
                <a:ea typeface="Tahoma" charset="0"/>
                <a:cs typeface="Tahoma" charset="0"/>
              </a:rPr>
              <a:t>Fraction of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895F7-85D0-1A4A-B117-C08A101B9B96}"/>
              </a:ext>
            </a:extLst>
          </p:cNvPr>
          <p:cNvSpPr txBox="1"/>
          <p:nvPr/>
        </p:nvSpPr>
        <p:spPr>
          <a:xfrm>
            <a:off x="2489300" y="4116386"/>
            <a:ext cx="470196" cy="688023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>
                <a:latin typeface="Tahoma" charset="0"/>
                <a:ea typeface="Tahoma" charset="0"/>
                <a:cs typeface="Tahoma" charset="0"/>
              </a:rPr>
              <a:t>0</a:t>
            </a:r>
            <a:endParaRPr lang="en-US" sz="105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409A0-10CE-E841-84EE-072B28E67A34}"/>
              </a:ext>
            </a:extLst>
          </p:cNvPr>
          <p:cNvSpPr txBox="1"/>
          <p:nvPr/>
        </p:nvSpPr>
        <p:spPr>
          <a:xfrm>
            <a:off x="6739433" y="4129420"/>
            <a:ext cx="257429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="1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C2D00F-1826-3D44-9C9A-9695F8539E04}"/>
              </a:ext>
            </a:extLst>
          </p:cNvPr>
          <p:cNvCxnSpPr/>
          <p:nvPr/>
        </p:nvCxnSpPr>
        <p:spPr>
          <a:xfrm>
            <a:off x="2669633" y="4324827"/>
            <a:ext cx="4105258" cy="0"/>
          </a:xfrm>
          <a:prstGeom prst="line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F6B5EE-C43E-BD4F-9413-38A8CFDEBA5F}"/>
              </a:ext>
            </a:extLst>
          </p:cNvPr>
          <p:cNvCxnSpPr/>
          <p:nvPr/>
        </p:nvCxnSpPr>
        <p:spPr>
          <a:xfrm flipH="1" flipV="1">
            <a:off x="2675485" y="1914678"/>
            <a:ext cx="13981" cy="2438728"/>
          </a:xfrm>
          <a:prstGeom prst="line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4">
            <a:extLst>
              <a:ext uri="{FF2B5EF4-FFF2-40B4-BE49-F238E27FC236}">
                <a16:creationId xmlns:a16="http://schemas.microsoft.com/office/drawing/2014/main" id="{B842C1F9-F45B-BC4B-80B8-91A60653CDF9}"/>
              </a:ext>
            </a:extLst>
          </p:cNvPr>
          <p:cNvSpPr/>
          <p:nvPr/>
        </p:nvSpPr>
        <p:spPr>
          <a:xfrm>
            <a:off x="4031690" y="2243750"/>
            <a:ext cx="2743200" cy="2057400"/>
          </a:xfrm>
          <a:custGeom>
            <a:avLst/>
            <a:gdLst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59787 w 5605974"/>
              <a:gd name="connsiteY0" fmla="*/ 2743200 h 2743200"/>
              <a:gd name="connsiteX1" fmla="*/ 2802987 w 5605974"/>
              <a:gd name="connsiteY1" fmla="*/ 0 h 2743200"/>
              <a:gd name="connsiteX2" fmla="*/ 5546187 w 5605974"/>
              <a:gd name="connsiteY2" fmla="*/ 2743200 h 2743200"/>
              <a:gd name="connsiteX3" fmla="*/ 59787 w 5605974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743200">
                <a:moveTo>
                  <a:pt x="0" y="2743200"/>
                </a:moveTo>
                <a:cubicBezTo>
                  <a:pt x="1829594" y="2058194"/>
                  <a:pt x="1828800" y="0"/>
                  <a:pt x="2743200" y="0"/>
                </a:cubicBezTo>
                <a:cubicBezTo>
                  <a:pt x="3657600" y="0"/>
                  <a:pt x="3658369" y="2059857"/>
                  <a:pt x="5486400" y="2743200"/>
                </a:cubicBezTo>
                <a:lnTo>
                  <a:pt x="0" y="2743200"/>
                </a:lnTo>
                <a:close/>
              </a:path>
            </a:pathLst>
          </a:custGeom>
          <a:solidFill>
            <a:srgbClr val="CE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036DA-921B-1E43-A0C9-E032B3D1AFB3}"/>
              </a:ext>
            </a:extLst>
          </p:cNvPr>
          <p:cNvSpPr/>
          <p:nvPr/>
        </p:nvSpPr>
        <p:spPr>
          <a:xfrm>
            <a:off x="6089090" y="3484880"/>
            <a:ext cx="685800" cy="816270"/>
          </a:xfrm>
          <a:custGeom>
            <a:avLst/>
            <a:gdLst>
              <a:gd name="connsiteX0" fmla="*/ 0 w 914400"/>
              <a:gd name="connsiteY0" fmla="*/ 0 h 1088360"/>
              <a:gd name="connsiteX1" fmla="*/ 73005 w 914400"/>
              <a:gd name="connsiteY1" fmla="*/ 149320 h 1088360"/>
              <a:gd name="connsiteX2" fmla="*/ 914400 w 914400"/>
              <a:gd name="connsiteY2" fmla="*/ 1088360 h 1088360"/>
              <a:gd name="connsiteX3" fmla="*/ 0 w 914400"/>
              <a:gd name="connsiteY3" fmla="*/ 1088360 h 108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088360">
                <a:moveTo>
                  <a:pt x="0" y="0"/>
                </a:moveTo>
                <a:lnTo>
                  <a:pt x="73005" y="149320"/>
                </a:lnTo>
                <a:cubicBezTo>
                  <a:pt x="271683" y="526846"/>
                  <a:pt x="533561" y="874815"/>
                  <a:pt x="914400" y="1088360"/>
                </a:cubicBezTo>
                <a:lnTo>
                  <a:pt x="0" y="1088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4">
            <a:extLst>
              <a:ext uri="{FF2B5EF4-FFF2-40B4-BE49-F238E27FC236}">
                <a16:creationId xmlns:a16="http://schemas.microsoft.com/office/drawing/2014/main" id="{43402C27-995B-EC43-AC8A-14182CE2851E}"/>
              </a:ext>
            </a:extLst>
          </p:cNvPr>
          <p:cNvSpPr/>
          <p:nvPr/>
        </p:nvSpPr>
        <p:spPr>
          <a:xfrm>
            <a:off x="2697128" y="2259250"/>
            <a:ext cx="3054288" cy="2053828"/>
          </a:xfrm>
          <a:custGeom>
            <a:avLst/>
            <a:gdLst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59787 w 5605974"/>
              <a:gd name="connsiteY0" fmla="*/ 2743200 h 2743200"/>
              <a:gd name="connsiteX1" fmla="*/ 2802987 w 5605974"/>
              <a:gd name="connsiteY1" fmla="*/ 0 h 2743200"/>
              <a:gd name="connsiteX2" fmla="*/ 5546187 w 5605974"/>
              <a:gd name="connsiteY2" fmla="*/ 2743200 h 2743200"/>
              <a:gd name="connsiteX3" fmla="*/ 59787 w 5605974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743200">
                <a:moveTo>
                  <a:pt x="0" y="2743200"/>
                </a:moveTo>
                <a:cubicBezTo>
                  <a:pt x="1829594" y="2058194"/>
                  <a:pt x="1828800" y="0"/>
                  <a:pt x="2743200" y="0"/>
                </a:cubicBezTo>
                <a:cubicBezTo>
                  <a:pt x="3657600" y="0"/>
                  <a:pt x="3658369" y="2059857"/>
                  <a:pt x="5486400" y="2743200"/>
                </a:cubicBezTo>
                <a:lnTo>
                  <a:pt x="0" y="2743200"/>
                </a:lnTo>
                <a:close/>
              </a:path>
            </a:pathLst>
          </a:custGeom>
          <a:solidFill>
            <a:srgbClr val="565F6A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CF2414-720D-EC4E-90F8-FB45A382014C}"/>
              </a:ext>
            </a:extLst>
          </p:cNvPr>
          <p:cNvCxnSpPr/>
          <p:nvPr/>
        </p:nvCxnSpPr>
        <p:spPr>
          <a:xfrm>
            <a:off x="4184109" y="3126202"/>
            <a:ext cx="1385345" cy="0"/>
          </a:xfrm>
          <a:prstGeom prst="straightConnector1">
            <a:avLst/>
          </a:prstGeom>
          <a:ln w="152400" cap="rnd">
            <a:solidFill>
              <a:srgbClr val="FF0000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7A51B-848F-774C-BE1A-D0133AC8C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31" y="3317768"/>
            <a:ext cx="439943" cy="6495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1F864E-2775-D04F-BE02-C56E49986A79}"/>
              </a:ext>
            </a:extLst>
          </p:cNvPr>
          <p:cNvSpPr txBox="1"/>
          <p:nvPr/>
        </p:nvSpPr>
        <p:spPr>
          <a:xfrm>
            <a:off x="4456869" y="4135730"/>
            <a:ext cx="470196" cy="688023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latin typeface="Tahoma" charset="0"/>
                <a:ea typeface="Tahoma" charset="0"/>
                <a:cs typeface="Tahoma" charset="0"/>
              </a:rPr>
              <a:t>0.5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9E2BC4-D1FE-024B-8C3B-1EF84692D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00" y="3874479"/>
            <a:ext cx="432450" cy="43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7A13F-6FF3-BB44-BD97-54AD3E9B7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17" y="3270082"/>
            <a:ext cx="907583" cy="9075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322CA7-DEF2-8242-8424-02D7C748928D}"/>
              </a:ext>
            </a:extLst>
          </p:cNvPr>
          <p:cNvSpPr/>
          <p:nvPr/>
        </p:nvSpPr>
        <p:spPr>
          <a:xfrm>
            <a:off x="1520530" y="5168426"/>
            <a:ext cx="729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Consolidation improves system utilization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C15911-ED60-F847-ACC1-750751E50335}"/>
              </a:ext>
            </a:extLst>
          </p:cNvPr>
          <p:cNvSpPr/>
          <p:nvPr/>
        </p:nvSpPr>
        <p:spPr>
          <a:xfrm>
            <a:off x="1520530" y="5675528"/>
            <a:ext cx="6760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resources are contended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C98FF52-AA2D-0D42-AE8C-FF7B61AD2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674" y="5741548"/>
            <a:ext cx="51816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43D9C5-1C7B-5A45-8DC4-C482EF7D2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473" y="5239345"/>
            <a:ext cx="47456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8962-4218-174D-BEA8-73FB4D8F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Server Consolidation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B3B11-2951-2D4E-AC40-72687DE35E41}"/>
              </a:ext>
            </a:extLst>
          </p:cNvPr>
          <p:cNvSpPr txBox="1"/>
          <p:nvPr/>
        </p:nvSpPr>
        <p:spPr>
          <a:xfrm>
            <a:off x="3364488" y="4433604"/>
            <a:ext cx="2654957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latin typeface="Tahoma" charset="0"/>
                <a:ea typeface="Tahoma" charset="0"/>
                <a:cs typeface="Tahoma" charset="0"/>
              </a:rPr>
              <a:t>Utilization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2A8F4-2568-5F4B-8FDA-7323F3DEC9D8}"/>
              </a:ext>
            </a:extLst>
          </p:cNvPr>
          <p:cNvSpPr txBox="1"/>
          <p:nvPr/>
        </p:nvSpPr>
        <p:spPr>
          <a:xfrm rot="16200000">
            <a:off x="743869" y="2777494"/>
            <a:ext cx="3025468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400" b="1" dirty="0">
                <a:latin typeface="Tahoma" charset="0"/>
                <a:ea typeface="Tahoma" charset="0"/>
                <a:cs typeface="Tahoma" charset="0"/>
              </a:rPr>
              <a:t>Fraction of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9895F7-85D0-1A4A-B117-C08A101B9B96}"/>
              </a:ext>
            </a:extLst>
          </p:cNvPr>
          <p:cNvSpPr txBox="1"/>
          <p:nvPr/>
        </p:nvSpPr>
        <p:spPr>
          <a:xfrm>
            <a:off x="2489300" y="4116386"/>
            <a:ext cx="470196" cy="688023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>
                <a:latin typeface="Tahoma" charset="0"/>
                <a:ea typeface="Tahoma" charset="0"/>
                <a:cs typeface="Tahoma" charset="0"/>
              </a:rPr>
              <a:t>0</a:t>
            </a:r>
            <a:endParaRPr lang="en-US" sz="105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409A0-10CE-E841-84EE-072B28E67A34}"/>
              </a:ext>
            </a:extLst>
          </p:cNvPr>
          <p:cNvSpPr txBox="1"/>
          <p:nvPr/>
        </p:nvSpPr>
        <p:spPr>
          <a:xfrm>
            <a:off x="6739433" y="4129420"/>
            <a:ext cx="257429" cy="685800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050" b="1" dirty="0">
                <a:latin typeface="Tahoma" charset="0"/>
                <a:ea typeface="Tahoma" charset="0"/>
                <a:cs typeface="Tahoma" charset="0"/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C2D00F-1826-3D44-9C9A-9695F8539E04}"/>
              </a:ext>
            </a:extLst>
          </p:cNvPr>
          <p:cNvCxnSpPr/>
          <p:nvPr/>
        </p:nvCxnSpPr>
        <p:spPr>
          <a:xfrm>
            <a:off x="2669633" y="4324827"/>
            <a:ext cx="4105258" cy="0"/>
          </a:xfrm>
          <a:prstGeom prst="line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F6B5EE-C43E-BD4F-9413-38A8CFDEBA5F}"/>
              </a:ext>
            </a:extLst>
          </p:cNvPr>
          <p:cNvCxnSpPr/>
          <p:nvPr/>
        </p:nvCxnSpPr>
        <p:spPr>
          <a:xfrm flipH="1" flipV="1">
            <a:off x="2675485" y="1914678"/>
            <a:ext cx="13981" cy="2438728"/>
          </a:xfrm>
          <a:prstGeom prst="line">
            <a:avLst/>
          </a:prstGeom>
          <a:ln w="762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4">
            <a:extLst>
              <a:ext uri="{FF2B5EF4-FFF2-40B4-BE49-F238E27FC236}">
                <a16:creationId xmlns:a16="http://schemas.microsoft.com/office/drawing/2014/main" id="{B842C1F9-F45B-BC4B-80B8-91A60653CDF9}"/>
              </a:ext>
            </a:extLst>
          </p:cNvPr>
          <p:cNvSpPr/>
          <p:nvPr/>
        </p:nvSpPr>
        <p:spPr>
          <a:xfrm>
            <a:off x="4031690" y="2243750"/>
            <a:ext cx="2743200" cy="2057400"/>
          </a:xfrm>
          <a:custGeom>
            <a:avLst/>
            <a:gdLst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59787 w 5605974"/>
              <a:gd name="connsiteY0" fmla="*/ 2743200 h 2743200"/>
              <a:gd name="connsiteX1" fmla="*/ 2802987 w 5605974"/>
              <a:gd name="connsiteY1" fmla="*/ 0 h 2743200"/>
              <a:gd name="connsiteX2" fmla="*/ 5546187 w 5605974"/>
              <a:gd name="connsiteY2" fmla="*/ 2743200 h 2743200"/>
              <a:gd name="connsiteX3" fmla="*/ 59787 w 5605974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743200">
                <a:moveTo>
                  <a:pt x="0" y="2743200"/>
                </a:moveTo>
                <a:cubicBezTo>
                  <a:pt x="1829594" y="2058194"/>
                  <a:pt x="1828800" y="0"/>
                  <a:pt x="2743200" y="0"/>
                </a:cubicBezTo>
                <a:cubicBezTo>
                  <a:pt x="3657600" y="0"/>
                  <a:pt x="3658369" y="2059857"/>
                  <a:pt x="5486400" y="2743200"/>
                </a:cubicBezTo>
                <a:lnTo>
                  <a:pt x="0" y="2743200"/>
                </a:lnTo>
                <a:close/>
              </a:path>
            </a:pathLst>
          </a:custGeom>
          <a:solidFill>
            <a:srgbClr val="CED5E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45036DA-921B-1E43-A0C9-E032B3D1AFB3}"/>
              </a:ext>
            </a:extLst>
          </p:cNvPr>
          <p:cNvSpPr/>
          <p:nvPr/>
        </p:nvSpPr>
        <p:spPr>
          <a:xfrm>
            <a:off x="6089090" y="3484880"/>
            <a:ext cx="685800" cy="816270"/>
          </a:xfrm>
          <a:custGeom>
            <a:avLst/>
            <a:gdLst>
              <a:gd name="connsiteX0" fmla="*/ 0 w 914400"/>
              <a:gd name="connsiteY0" fmla="*/ 0 h 1088360"/>
              <a:gd name="connsiteX1" fmla="*/ 73005 w 914400"/>
              <a:gd name="connsiteY1" fmla="*/ 149320 h 1088360"/>
              <a:gd name="connsiteX2" fmla="*/ 914400 w 914400"/>
              <a:gd name="connsiteY2" fmla="*/ 1088360 h 1088360"/>
              <a:gd name="connsiteX3" fmla="*/ 0 w 914400"/>
              <a:gd name="connsiteY3" fmla="*/ 1088360 h 108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1088360">
                <a:moveTo>
                  <a:pt x="0" y="0"/>
                </a:moveTo>
                <a:lnTo>
                  <a:pt x="73005" y="149320"/>
                </a:lnTo>
                <a:cubicBezTo>
                  <a:pt x="271683" y="526846"/>
                  <a:pt x="533561" y="874815"/>
                  <a:pt x="914400" y="1088360"/>
                </a:cubicBezTo>
                <a:lnTo>
                  <a:pt x="0" y="10883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sosceles Triangle 4">
            <a:extLst>
              <a:ext uri="{FF2B5EF4-FFF2-40B4-BE49-F238E27FC236}">
                <a16:creationId xmlns:a16="http://schemas.microsoft.com/office/drawing/2014/main" id="{43402C27-995B-EC43-AC8A-14182CE2851E}"/>
              </a:ext>
            </a:extLst>
          </p:cNvPr>
          <p:cNvSpPr/>
          <p:nvPr/>
        </p:nvSpPr>
        <p:spPr>
          <a:xfrm>
            <a:off x="2697128" y="2259250"/>
            <a:ext cx="3054288" cy="2053828"/>
          </a:xfrm>
          <a:custGeom>
            <a:avLst/>
            <a:gdLst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59787 w 5605974"/>
              <a:gd name="connsiteY0" fmla="*/ 2743200 h 2743200"/>
              <a:gd name="connsiteX1" fmla="*/ 2802987 w 5605974"/>
              <a:gd name="connsiteY1" fmla="*/ 0 h 2743200"/>
              <a:gd name="connsiteX2" fmla="*/ 5546187 w 5605974"/>
              <a:gd name="connsiteY2" fmla="*/ 2743200 h 2743200"/>
              <a:gd name="connsiteX3" fmla="*/ 59787 w 5605974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546187"/>
              <a:gd name="connsiteY0" fmla="*/ 2743200 h 2743200"/>
              <a:gd name="connsiteX1" fmla="*/ 2743200 w 5546187"/>
              <a:gd name="connsiteY1" fmla="*/ 0 h 2743200"/>
              <a:gd name="connsiteX2" fmla="*/ 5486400 w 5546187"/>
              <a:gd name="connsiteY2" fmla="*/ 2743200 h 2743200"/>
              <a:gd name="connsiteX3" fmla="*/ 0 w 5546187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  <a:gd name="connsiteX0" fmla="*/ 0 w 5486400"/>
              <a:gd name="connsiteY0" fmla="*/ 2743200 h 2743200"/>
              <a:gd name="connsiteX1" fmla="*/ 2743200 w 5486400"/>
              <a:gd name="connsiteY1" fmla="*/ 0 h 2743200"/>
              <a:gd name="connsiteX2" fmla="*/ 5486400 w 5486400"/>
              <a:gd name="connsiteY2" fmla="*/ 2743200 h 2743200"/>
              <a:gd name="connsiteX3" fmla="*/ 0 w 54864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743200">
                <a:moveTo>
                  <a:pt x="0" y="2743200"/>
                </a:moveTo>
                <a:cubicBezTo>
                  <a:pt x="1829594" y="2058194"/>
                  <a:pt x="1828800" y="0"/>
                  <a:pt x="2743200" y="0"/>
                </a:cubicBezTo>
                <a:cubicBezTo>
                  <a:pt x="3657600" y="0"/>
                  <a:pt x="3658369" y="2059857"/>
                  <a:pt x="5486400" y="2743200"/>
                </a:cubicBezTo>
                <a:lnTo>
                  <a:pt x="0" y="2743200"/>
                </a:lnTo>
                <a:close/>
              </a:path>
            </a:pathLst>
          </a:custGeom>
          <a:solidFill>
            <a:srgbClr val="565F6A">
              <a:alpha val="50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CF2414-720D-EC4E-90F8-FB45A382014C}"/>
              </a:ext>
            </a:extLst>
          </p:cNvPr>
          <p:cNvCxnSpPr/>
          <p:nvPr/>
        </p:nvCxnSpPr>
        <p:spPr>
          <a:xfrm>
            <a:off x="4184109" y="3126202"/>
            <a:ext cx="1385345" cy="0"/>
          </a:xfrm>
          <a:prstGeom prst="straightConnector1">
            <a:avLst/>
          </a:prstGeom>
          <a:ln w="152400" cap="rnd">
            <a:solidFill>
              <a:srgbClr val="FF0000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2D7A51B-848F-774C-BE1A-D0133AC8C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31" y="3317768"/>
            <a:ext cx="439943" cy="6495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1F864E-2775-D04F-BE02-C56E49986A79}"/>
              </a:ext>
            </a:extLst>
          </p:cNvPr>
          <p:cNvSpPr txBox="1"/>
          <p:nvPr/>
        </p:nvSpPr>
        <p:spPr>
          <a:xfrm>
            <a:off x="4456869" y="4135730"/>
            <a:ext cx="470196" cy="688023"/>
          </a:xfrm>
          <a:prstGeom prst="rect">
            <a:avLst/>
          </a:prstGeom>
          <a:noFill/>
          <a:ln w="152400" cap="flat">
            <a:noFill/>
            <a:miter lim="800000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50" b="1" dirty="0">
                <a:latin typeface="Tahoma" charset="0"/>
                <a:ea typeface="Tahoma" charset="0"/>
                <a:cs typeface="Tahoma" charset="0"/>
              </a:rPr>
              <a:t>0.5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9E2BC4-D1FE-024B-8C3B-1EF84692DE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00" y="3874479"/>
            <a:ext cx="432450" cy="4324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7A13F-6FF3-BB44-BD97-54AD3E9B7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17" y="3270082"/>
            <a:ext cx="907583" cy="9075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322CA7-DEF2-8242-8424-02D7C748928D}"/>
              </a:ext>
            </a:extLst>
          </p:cNvPr>
          <p:cNvSpPr/>
          <p:nvPr/>
        </p:nvSpPr>
        <p:spPr>
          <a:xfrm>
            <a:off x="1520530" y="5168426"/>
            <a:ext cx="729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Consolidation improves system utilization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C15911-ED60-F847-ACC1-750751E50335}"/>
              </a:ext>
            </a:extLst>
          </p:cNvPr>
          <p:cNvSpPr/>
          <p:nvPr/>
        </p:nvSpPr>
        <p:spPr>
          <a:xfrm>
            <a:off x="1520530" y="5675528"/>
            <a:ext cx="6760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resources are contended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10C216-8645-1748-80C0-C33012698B7F}"/>
              </a:ext>
            </a:extLst>
          </p:cNvPr>
          <p:cNvGrpSpPr/>
          <p:nvPr/>
        </p:nvGrpSpPr>
        <p:grpSpPr>
          <a:xfrm>
            <a:off x="1389452" y="1701482"/>
            <a:ext cx="6479891" cy="3465146"/>
            <a:chOff x="347298" y="1434534"/>
            <a:chExt cx="8639855" cy="46201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CF8B3A-7B6E-FF45-AB32-487B65999E2E}"/>
                </a:ext>
              </a:extLst>
            </p:cNvPr>
            <p:cNvSpPr/>
            <p:nvPr/>
          </p:nvSpPr>
          <p:spPr>
            <a:xfrm>
              <a:off x="347298" y="1434534"/>
              <a:ext cx="8639855" cy="462019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0A387DA-D594-EC4D-ABF9-59A17536544A}"/>
                </a:ext>
              </a:extLst>
            </p:cNvPr>
            <p:cNvGrpSpPr/>
            <p:nvPr/>
          </p:nvGrpSpPr>
          <p:grpSpPr>
            <a:xfrm>
              <a:off x="1371929" y="2512000"/>
              <a:ext cx="6553200" cy="2236978"/>
              <a:chOff x="1371929" y="1569063"/>
              <a:chExt cx="6553200" cy="2236978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9472AEC-43A2-8E46-9B24-972200A6F7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929" y="1569063"/>
                <a:ext cx="6553200" cy="223697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5C38E56-AE71-5F43-BFFC-7B20CC7CB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2766" y="2662353"/>
                <a:ext cx="1068920" cy="1068920"/>
              </a:xfrm>
              <a:prstGeom prst="rect">
                <a:avLst/>
              </a:prstGeom>
            </p:spPr>
          </p:pic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EC4D6-526A-B94F-8C2B-210DE0ACD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674" y="5741548"/>
            <a:ext cx="51816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E6E6F8-8806-084B-9529-B95E938DB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473" y="5239345"/>
            <a:ext cx="47456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8123-9CA7-8D4D-8810-0D194E01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Happen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FB4D-81A9-5A48-8B3A-B1B8D4F1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time discontinuity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4F926F-8FDC-4444-848B-21DBBB7FCC51}"/>
              </a:ext>
            </a:extLst>
          </p:cNvPr>
          <p:cNvCxnSpPr/>
          <p:nvPr/>
        </p:nvCxnSpPr>
        <p:spPr>
          <a:xfrm>
            <a:off x="4291920" y="3691849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8C8497B-3B64-0A4F-BE6A-680DC89C9EEF}"/>
              </a:ext>
            </a:extLst>
          </p:cNvPr>
          <p:cNvSpPr/>
          <p:nvPr/>
        </p:nvSpPr>
        <p:spPr>
          <a:xfrm>
            <a:off x="1183303" y="3513814"/>
            <a:ext cx="972000" cy="324000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vCPU</a:t>
            </a:r>
            <a:r>
              <a:rPr lang="en-US" altLang="ko-K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ko-KR" alt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CA059-444D-1944-9514-CEE7BD367924}"/>
              </a:ext>
            </a:extLst>
          </p:cNvPr>
          <p:cNvSpPr txBox="1"/>
          <p:nvPr/>
        </p:nvSpPr>
        <p:spPr>
          <a:xfrm>
            <a:off x="1208172" y="409762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pCPU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직사각형 355">
            <a:extLst>
              <a:ext uri="{FF2B5EF4-FFF2-40B4-BE49-F238E27FC236}">
                <a16:creationId xmlns:a16="http://schemas.microsoft.com/office/drawing/2014/main" id="{3F82C572-78CB-0E48-9BB9-FE168043108A}"/>
              </a:ext>
            </a:extLst>
          </p:cNvPr>
          <p:cNvSpPr/>
          <p:nvPr/>
        </p:nvSpPr>
        <p:spPr>
          <a:xfrm>
            <a:off x="1183303" y="2622834"/>
            <a:ext cx="972000" cy="3240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vCPU</a:t>
            </a:r>
            <a:r>
              <a:rPr lang="en-US" altLang="ko-K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27486-5F90-5243-A5C8-38F86A635CE4}"/>
              </a:ext>
            </a:extLst>
          </p:cNvPr>
          <p:cNvCxnSpPr/>
          <p:nvPr/>
        </p:nvCxnSpPr>
        <p:spPr>
          <a:xfrm>
            <a:off x="2277100" y="2667829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AC1F35-694F-B643-BC2B-547E47353852}"/>
              </a:ext>
            </a:extLst>
          </p:cNvPr>
          <p:cNvCxnSpPr/>
          <p:nvPr/>
        </p:nvCxnSpPr>
        <p:spPr>
          <a:xfrm>
            <a:off x="2294581" y="283185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DCBE7D-BEF7-974A-BD24-EE4EC5256B14}"/>
              </a:ext>
            </a:extLst>
          </p:cNvPr>
          <p:cNvCxnSpPr/>
          <p:nvPr/>
        </p:nvCxnSpPr>
        <p:spPr>
          <a:xfrm>
            <a:off x="3198271" y="2667829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738C8C-0440-8A40-8F66-0F0A7635FC5C}"/>
              </a:ext>
            </a:extLst>
          </p:cNvPr>
          <p:cNvCxnSpPr/>
          <p:nvPr/>
        </p:nvCxnSpPr>
        <p:spPr>
          <a:xfrm>
            <a:off x="3198276" y="2831851"/>
            <a:ext cx="112291" cy="8431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057BF0-EF50-AA43-9C1C-698878F42740}"/>
              </a:ext>
            </a:extLst>
          </p:cNvPr>
          <p:cNvCxnSpPr/>
          <p:nvPr/>
        </p:nvCxnSpPr>
        <p:spPr>
          <a:xfrm>
            <a:off x="3319186" y="3693548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CBEB3-68B5-9F41-8D09-4E4CE3986FD6}"/>
              </a:ext>
            </a:extLst>
          </p:cNvPr>
          <p:cNvCxnSpPr/>
          <p:nvPr/>
        </p:nvCxnSpPr>
        <p:spPr>
          <a:xfrm>
            <a:off x="4360500" y="283185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2DBD02-C0D6-6A4C-9352-970C24C1D8A6}"/>
              </a:ext>
            </a:extLst>
          </p:cNvPr>
          <p:cNvCxnSpPr/>
          <p:nvPr/>
        </p:nvCxnSpPr>
        <p:spPr>
          <a:xfrm flipV="1">
            <a:off x="4233648" y="2852753"/>
            <a:ext cx="99686" cy="7830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95D6B8-E53B-A349-BEE7-A4972D8EBEC2}"/>
              </a:ext>
            </a:extLst>
          </p:cNvPr>
          <p:cNvCxnSpPr/>
          <p:nvPr/>
        </p:nvCxnSpPr>
        <p:spPr>
          <a:xfrm>
            <a:off x="5284384" y="2831851"/>
            <a:ext cx="112291" cy="8431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4963B-3E92-E34E-9C4A-66D3E423C5B0}"/>
              </a:ext>
            </a:extLst>
          </p:cNvPr>
          <p:cNvCxnSpPr/>
          <p:nvPr/>
        </p:nvCxnSpPr>
        <p:spPr>
          <a:xfrm>
            <a:off x="5413928" y="3693548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A19275-B9A2-DE45-8AC8-4302408CA415}"/>
              </a:ext>
            </a:extLst>
          </p:cNvPr>
          <p:cNvCxnSpPr/>
          <p:nvPr/>
        </p:nvCxnSpPr>
        <p:spPr>
          <a:xfrm>
            <a:off x="2197209" y="4246524"/>
            <a:ext cx="459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021B84-913B-3E42-BCA4-24A6BAB69FDE}"/>
              </a:ext>
            </a:extLst>
          </p:cNvPr>
          <p:cNvCxnSpPr/>
          <p:nvPr/>
        </p:nvCxnSpPr>
        <p:spPr>
          <a:xfrm>
            <a:off x="2275246" y="3691849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307298-CDFA-054B-A695-0F0E2816203F}"/>
              </a:ext>
            </a:extLst>
          </p:cNvPr>
          <p:cNvCxnSpPr/>
          <p:nvPr/>
        </p:nvCxnSpPr>
        <p:spPr>
          <a:xfrm>
            <a:off x="3264383" y="2831471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79AB9E-B035-4F4B-87D1-EB16F23E968E}"/>
              </a:ext>
            </a:extLst>
          </p:cNvPr>
          <p:cNvSpPr txBox="1"/>
          <p:nvPr/>
        </p:nvSpPr>
        <p:spPr>
          <a:xfrm>
            <a:off x="6815286" y="4056479"/>
            <a:ext cx="17949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B2EF4-A92B-054F-AED2-E043402FCEB4}"/>
              </a:ext>
            </a:extLst>
          </p:cNvPr>
          <p:cNvSpPr txBox="1"/>
          <p:nvPr/>
        </p:nvSpPr>
        <p:spPr>
          <a:xfrm>
            <a:off x="6815286" y="2623289"/>
            <a:ext cx="1616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Time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1C1CAC-371C-4F41-BEB7-91E24E6CB74F}"/>
              </a:ext>
            </a:extLst>
          </p:cNvPr>
          <p:cNvCxnSpPr/>
          <p:nvPr/>
        </p:nvCxnSpPr>
        <p:spPr>
          <a:xfrm>
            <a:off x="5323221" y="2828598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5ADA8E-C095-5749-84F0-BC61802C1B0D}"/>
              </a:ext>
            </a:extLst>
          </p:cNvPr>
          <p:cNvCxnSpPr/>
          <p:nvPr/>
        </p:nvCxnSpPr>
        <p:spPr>
          <a:xfrm>
            <a:off x="4328330" y="2676834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B0D7F5-4E7A-6741-A729-717B95E4668A}"/>
              </a:ext>
            </a:extLst>
          </p:cNvPr>
          <p:cNvCxnSpPr/>
          <p:nvPr/>
        </p:nvCxnSpPr>
        <p:spPr>
          <a:xfrm>
            <a:off x="5288001" y="2676455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D6709F-629E-6E40-A6BD-B426A5D3D4FD}"/>
              </a:ext>
            </a:extLst>
          </p:cNvPr>
          <p:cNvSpPr txBox="1"/>
          <p:nvPr/>
        </p:nvSpPr>
        <p:spPr>
          <a:xfrm>
            <a:off x="2272633" y="2507178"/>
            <a:ext cx="92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3A309C-0B9A-3E44-B440-329B5A7C9FF8}"/>
              </a:ext>
            </a:extLst>
          </p:cNvPr>
          <p:cNvSpPr txBox="1"/>
          <p:nvPr/>
        </p:nvSpPr>
        <p:spPr>
          <a:xfrm>
            <a:off x="2167368" y="3086120"/>
            <a:ext cx="1771639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VMEXIT / VMENTER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6F140-6295-2A41-A335-E3B590EE13AC}"/>
              </a:ext>
            </a:extLst>
          </p:cNvPr>
          <p:cNvSpPr txBox="1"/>
          <p:nvPr/>
        </p:nvSpPr>
        <p:spPr>
          <a:xfrm>
            <a:off x="3221685" y="4219974"/>
            <a:ext cx="158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shared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EFF9E-FA4C-8D42-A2C3-25B0A1F6F642}"/>
              </a:ext>
            </a:extLst>
          </p:cNvPr>
          <p:cNvSpPr txBox="1"/>
          <p:nvPr/>
        </p:nvSpPr>
        <p:spPr>
          <a:xfrm>
            <a:off x="3309455" y="2514199"/>
            <a:ext cx="85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975902-C1D8-C04A-A8A1-8D2FC53D1194}"/>
              </a:ext>
            </a:extLst>
          </p:cNvPr>
          <p:cNvGrpSpPr/>
          <p:nvPr/>
        </p:nvGrpSpPr>
        <p:grpSpPr>
          <a:xfrm>
            <a:off x="778596" y="2297931"/>
            <a:ext cx="8078208" cy="2552661"/>
            <a:chOff x="872275" y="2712778"/>
            <a:chExt cx="8078208" cy="25526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259C38-8CE1-7146-8370-241F908C1620}"/>
                </a:ext>
              </a:extLst>
            </p:cNvPr>
            <p:cNvSpPr/>
            <p:nvPr/>
          </p:nvSpPr>
          <p:spPr>
            <a:xfrm>
              <a:off x="872275" y="2712778"/>
              <a:ext cx="7962181" cy="7527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1D5652-BEF8-D240-B9F4-5D8E76F6C6A3}"/>
                </a:ext>
              </a:extLst>
            </p:cNvPr>
            <p:cNvSpPr/>
            <p:nvPr/>
          </p:nvSpPr>
          <p:spPr>
            <a:xfrm>
              <a:off x="872275" y="3476111"/>
              <a:ext cx="8078208" cy="1789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18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8123-9CA7-8D4D-8810-0D194E01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Can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FB4D-81A9-5A48-8B3A-B1B8D4F13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time discontinuity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4F926F-8FDC-4444-848B-21DBBB7FCC51}"/>
              </a:ext>
            </a:extLst>
          </p:cNvPr>
          <p:cNvCxnSpPr/>
          <p:nvPr/>
        </p:nvCxnSpPr>
        <p:spPr>
          <a:xfrm>
            <a:off x="4291920" y="3691849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8C8497B-3B64-0A4F-BE6A-680DC89C9EEF}"/>
              </a:ext>
            </a:extLst>
          </p:cNvPr>
          <p:cNvSpPr/>
          <p:nvPr/>
        </p:nvSpPr>
        <p:spPr>
          <a:xfrm>
            <a:off x="1398889" y="3513814"/>
            <a:ext cx="972000" cy="324000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vCPU</a:t>
            </a:r>
            <a:r>
              <a:rPr lang="en-US" altLang="ko-K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endParaRPr lang="ko-KR" altLang="en-US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CA059-444D-1944-9514-CEE7BD367924}"/>
              </a:ext>
            </a:extLst>
          </p:cNvPr>
          <p:cNvSpPr txBox="1"/>
          <p:nvPr/>
        </p:nvSpPr>
        <p:spPr>
          <a:xfrm>
            <a:off x="1423758" y="409762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pCPU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직사각형 355">
            <a:extLst>
              <a:ext uri="{FF2B5EF4-FFF2-40B4-BE49-F238E27FC236}">
                <a16:creationId xmlns:a16="http://schemas.microsoft.com/office/drawing/2014/main" id="{3F82C572-78CB-0E48-9BB9-FE168043108A}"/>
              </a:ext>
            </a:extLst>
          </p:cNvPr>
          <p:cNvSpPr/>
          <p:nvPr/>
        </p:nvSpPr>
        <p:spPr>
          <a:xfrm>
            <a:off x="1183303" y="2622834"/>
            <a:ext cx="972000" cy="32400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vCPU</a:t>
            </a:r>
            <a:r>
              <a:rPr lang="en-US" altLang="ko-KR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027486-5F90-5243-A5C8-38F86A635CE4}"/>
              </a:ext>
            </a:extLst>
          </p:cNvPr>
          <p:cNvCxnSpPr/>
          <p:nvPr/>
        </p:nvCxnSpPr>
        <p:spPr>
          <a:xfrm>
            <a:off x="2277100" y="2667829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AC1F35-694F-B643-BC2B-547E47353852}"/>
              </a:ext>
            </a:extLst>
          </p:cNvPr>
          <p:cNvCxnSpPr/>
          <p:nvPr/>
        </p:nvCxnSpPr>
        <p:spPr>
          <a:xfrm>
            <a:off x="2294581" y="283185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DCBE7D-BEF7-974A-BD24-EE4EC5256B14}"/>
              </a:ext>
            </a:extLst>
          </p:cNvPr>
          <p:cNvCxnSpPr/>
          <p:nvPr/>
        </p:nvCxnSpPr>
        <p:spPr>
          <a:xfrm>
            <a:off x="3198271" y="2667829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738C8C-0440-8A40-8F66-0F0A7635FC5C}"/>
              </a:ext>
            </a:extLst>
          </p:cNvPr>
          <p:cNvCxnSpPr/>
          <p:nvPr/>
        </p:nvCxnSpPr>
        <p:spPr>
          <a:xfrm>
            <a:off x="3198276" y="2831851"/>
            <a:ext cx="112291" cy="8431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057BF0-EF50-AA43-9C1C-698878F42740}"/>
              </a:ext>
            </a:extLst>
          </p:cNvPr>
          <p:cNvCxnSpPr/>
          <p:nvPr/>
        </p:nvCxnSpPr>
        <p:spPr>
          <a:xfrm>
            <a:off x="3319186" y="3693548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CBEB3-68B5-9F41-8D09-4E4CE3986FD6}"/>
              </a:ext>
            </a:extLst>
          </p:cNvPr>
          <p:cNvCxnSpPr/>
          <p:nvPr/>
        </p:nvCxnSpPr>
        <p:spPr>
          <a:xfrm>
            <a:off x="4360500" y="283185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2DBD02-C0D6-6A4C-9352-970C24C1D8A6}"/>
              </a:ext>
            </a:extLst>
          </p:cNvPr>
          <p:cNvCxnSpPr/>
          <p:nvPr/>
        </p:nvCxnSpPr>
        <p:spPr>
          <a:xfrm flipV="1">
            <a:off x="4233648" y="2852753"/>
            <a:ext cx="99686" cy="7830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95D6B8-E53B-A349-BEE7-A4972D8EBEC2}"/>
              </a:ext>
            </a:extLst>
          </p:cNvPr>
          <p:cNvCxnSpPr/>
          <p:nvPr/>
        </p:nvCxnSpPr>
        <p:spPr>
          <a:xfrm>
            <a:off x="5284384" y="2831851"/>
            <a:ext cx="112291" cy="843163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784963B-3E92-E34E-9C4A-66D3E423C5B0}"/>
              </a:ext>
            </a:extLst>
          </p:cNvPr>
          <p:cNvCxnSpPr/>
          <p:nvPr/>
        </p:nvCxnSpPr>
        <p:spPr>
          <a:xfrm>
            <a:off x="5413928" y="3693548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A19275-B9A2-DE45-8AC8-4302408CA415}"/>
              </a:ext>
            </a:extLst>
          </p:cNvPr>
          <p:cNvCxnSpPr/>
          <p:nvPr/>
        </p:nvCxnSpPr>
        <p:spPr>
          <a:xfrm>
            <a:off x="2197209" y="4246524"/>
            <a:ext cx="459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021B84-913B-3E42-BCA4-24A6BAB69FDE}"/>
              </a:ext>
            </a:extLst>
          </p:cNvPr>
          <p:cNvCxnSpPr/>
          <p:nvPr/>
        </p:nvCxnSpPr>
        <p:spPr>
          <a:xfrm>
            <a:off x="2490832" y="3691849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307298-CDFA-054B-A695-0F0E2816203F}"/>
              </a:ext>
            </a:extLst>
          </p:cNvPr>
          <p:cNvCxnSpPr/>
          <p:nvPr/>
        </p:nvCxnSpPr>
        <p:spPr>
          <a:xfrm>
            <a:off x="3264383" y="2831471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79AB9E-B035-4F4B-87D1-EB16F23E968E}"/>
              </a:ext>
            </a:extLst>
          </p:cNvPr>
          <p:cNvSpPr txBox="1"/>
          <p:nvPr/>
        </p:nvSpPr>
        <p:spPr>
          <a:xfrm>
            <a:off x="6815286" y="4056479"/>
            <a:ext cx="17949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CB2EF4-A92B-054F-AED2-E043402FCEB4}"/>
              </a:ext>
            </a:extLst>
          </p:cNvPr>
          <p:cNvSpPr txBox="1"/>
          <p:nvPr/>
        </p:nvSpPr>
        <p:spPr>
          <a:xfrm>
            <a:off x="6815286" y="2623289"/>
            <a:ext cx="1616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Time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21C1CAC-371C-4F41-BEB7-91E24E6CB74F}"/>
              </a:ext>
            </a:extLst>
          </p:cNvPr>
          <p:cNvCxnSpPr/>
          <p:nvPr/>
        </p:nvCxnSpPr>
        <p:spPr>
          <a:xfrm>
            <a:off x="5323221" y="2828598"/>
            <a:ext cx="1051560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5ADA8E-C095-5749-84F0-BC61802C1B0D}"/>
              </a:ext>
            </a:extLst>
          </p:cNvPr>
          <p:cNvCxnSpPr/>
          <p:nvPr/>
        </p:nvCxnSpPr>
        <p:spPr>
          <a:xfrm>
            <a:off x="4328330" y="2676834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B0D7F5-4E7A-6741-A729-717B95E4668A}"/>
              </a:ext>
            </a:extLst>
          </p:cNvPr>
          <p:cNvCxnSpPr/>
          <p:nvPr/>
        </p:nvCxnSpPr>
        <p:spPr>
          <a:xfrm>
            <a:off x="5288001" y="2676455"/>
            <a:ext cx="0" cy="270000"/>
          </a:xfrm>
          <a:prstGeom prst="line">
            <a:avLst/>
          </a:prstGeom>
          <a:ln w="381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D6709F-629E-6E40-A6BD-B426A5D3D4FD}"/>
              </a:ext>
            </a:extLst>
          </p:cNvPr>
          <p:cNvSpPr txBox="1"/>
          <p:nvPr/>
        </p:nvSpPr>
        <p:spPr>
          <a:xfrm>
            <a:off x="2272633" y="2507178"/>
            <a:ext cx="92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3A309C-0B9A-3E44-B440-329B5A7C9FF8}"/>
              </a:ext>
            </a:extLst>
          </p:cNvPr>
          <p:cNvSpPr txBox="1"/>
          <p:nvPr/>
        </p:nvSpPr>
        <p:spPr>
          <a:xfrm>
            <a:off x="2167368" y="3086120"/>
            <a:ext cx="1771639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VMEXIT / VMENTER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26F140-6295-2A41-A335-E3B590EE13AC}"/>
              </a:ext>
            </a:extLst>
          </p:cNvPr>
          <p:cNvSpPr txBox="1"/>
          <p:nvPr/>
        </p:nvSpPr>
        <p:spPr>
          <a:xfrm>
            <a:off x="3221685" y="4219974"/>
            <a:ext cx="158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shared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1EFF9E-FA4C-8D42-A2C3-25B0A1F6F642}"/>
              </a:ext>
            </a:extLst>
          </p:cNvPr>
          <p:cNvSpPr txBox="1"/>
          <p:nvPr/>
        </p:nvSpPr>
        <p:spPr>
          <a:xfrm>
            <a:off x="3309455" y="2514199"/>
            <a:ext cx="85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975902-C1D8-C04A-A8A1-8D2FC53D1194}"/>
              </a:ext>
            </a:extLst>
          </p:cNvPr>
          <p:cNvGrpSpPr/>
          <p:nvPr/>
        </p:nvGrpSpPr>
        <p:grpSpPr>
          <a:xfrm>
            <a:off x="778596" y="2297931"/>
            <a:ext cx="8078208" cy="2552661"/>
            <a:chOff x="872275" y="2712778"/>
            <a:chExt cx="8078208" cy="255266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259C38-8CE1-7146-8370-241F908C1620}"/>
                </a:ext>
              </a:extLst>
            </p:cNvPr>
            <p:cNvSpPr/>
            <p:nvPr/>
          </p:nvSpPr>
          <p:spPr>
            <a:xfrm>
              <a:off x="872275" y="2712778"/>
              <a:ext cx="7962181" cy="7527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1D5652-BEF8-D240-B9F4-5D8E76F6C6A3}"/>
                </a:ext>
              </a:extLst>
            </p:cNvPr>
            <p:cNvSpPr/>
            <p:nvPr/>
          </p:nvSpPr>
          <p:spPr>
            <a:xfrm>
              <a:off x="872275" y="3476111"/>
              <a:ext cx="8078208" cy="1789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3" name="Content Placeholder 6">
            <a:extLst>
              <a:ext uri="{FF2B5EF4-FFF2-40B4-BE49-F238E27FC236}">
                <a16:creationId xmlns:a16="http://schemas.microsoft.com/office/drawing/2014/main" id="{6F81A812-7FA5-E942-922D-88F406315A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740059"/>
              </p:ext>
            </p:extLst>
          </p:nvPr>
        </p:nvGraphicFramePr>
        <p:xfrm>
          <a:off x="726881" y="3509049"/>
          <a:ext cx="342344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Kernel</a:t>
                      </a:r>
                    </a:p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Component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Avg.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waiting time (</a:t>
                      </a:r>
                      <a:r>
                        <a:rPr lang="el-GR" sz="140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μ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sec)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co-run*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reclaim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1.03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420.13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4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Page allocator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1,053.26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4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Dentry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2.93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1,298.87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4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Runqueue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1.22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256.07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12FBDCEA-4589-1948-97F3-40CB6C8779A0}"/>
              </a:ext>
            </a:extLst>
          </p:cNvPr>
          <p:cNvSpPr/>
          <p:nvPr/>
        </p:nvSpPr>
        <p:spPr>
          <a:xfrm>
            <a:off x="582909" y="3118083"/>
            <a:ext cx="3955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➊ Spinlock waiting time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gmake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8B19780A-9576-064B-A9E0-EDE617D07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316554"/>
              </p:ext>
            </p:extLst>
          </p:nvPr>
        </p:nvGraphicFramePr>
        <p:xfrm>
          <a:off x="5026219" y="3555073"/>
          <a:ext cx="3569141" cy="1409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1460">
                <a:tc gridSpan="2"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Avg.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dedup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co-run*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6,354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74915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vips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2052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co-run*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14,928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121548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EEC8643C-F00E-5244-8A5B-14847A8B4278}"/>
              </a:ext>
            </a:extLst>
          </p:cNvPr>
          <p:cNvSpPr/>
          <p:nvPr/>
        </p:nvSpPr>
        <p:spPr>
          <a:xfrm>
            <a:off x="4631828" y="3154963"/>
            <a:ext cx="4412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 TLB synchronization latency (</a:t>
            </a:r>
            <a:r>
              <a:rPr lang="el-G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sec) </a:t>
            </a: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8631BF85-E958-A84D-9103-BD04EB37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32973"/>
              </p:ext>
            </p:extLst>
          </p:nvPr>
        </p:nvGraphicFramePr>
        <p:xfrm>
          <a:off x="5069829" y="5504466"/>
          <a:ext cx="3539174" cy="1059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Jitters</a:t>
                      </a:r>
                    </a:p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ms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Throughput</a:t>
                      </a:r>
                    </a:p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Mbits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/sec)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936.3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mixed co-run*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9.2507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435.6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99D09320-66EE-7B41-80A1-E15E21D19426}"/>
              </a:ext>
            </a:extLst>
          </p:cNvPr>
          <p:cNvSpPr/>
          <p:nvPr/>
        </p:nvSpPr>
        <p:spPr>
          <a:xfrm>
            <a:off x="4631829" y="5098411"/>
            <a:ext cx="4512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➌ I/O latency &amp; throughput 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iPerf</a:t>
            </a:r>
            <a:r>
              <a:rPr lang="en-US" sz="2000" dirty="0"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9" name="Text Box 51">
            <a:extLst>
              <a:ext uri="{FF2B5EF4-FFF2-40B4-BE49-F238E27FC236}">
                <a16:creationId xmlns:a16="http://schemas.microsoft.com/office/drawing/2014/main" id="{869C7558-FC0F-3C4F-B391-7D4F556AA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52" y="5670744"/>
            <a:ext cx="3459700" cy="400110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time is amplified 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2D3F2E-7939-984E-B635-CA407ACF5C87}"/>
              </a:ext>
            </a:extLst>
          </p:cNvPr>
          <p:cNvSpPr txBox="1"/>
          <p:nvPr/>
        </p:nvSpPr>
        <p:spPr>
          <a:xfrm>
            <a:off x="619050" y="5335044"/>
            <a:ext cx="3584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i="1" dirty="0">
                <a:latin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altLang="ko-K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Concurrently running with </a:t>
            </a:r>
            <a:r>
              <a:rPr lang="en-US" altLang="ko-KR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Swaptions</a:t>
            </a:r>
            <a:r>
              <a:rPr lang="en-US" altLang="ko-KR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PARSEC</a:t>
            </a:r>
            <a:endParaRPr 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AFC4F-8777-3945-9E91-06C10581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655"/>
            <a:ext cx="7886700" cy="1325563"/>
          </a:xfrm>
        </p:spPr>
        <p:txBody>
          <a:bodyPr/>
          <a:lstStyle/>
          <a:p>
            <a:r>
              <a:rPr lang="en-US" dirty="0"/>
              <a:t>How about Shortening Time Slice?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A10FDC-170B-BD49-AB4F-FF37B7F29CF0}"/>
                  </a:ext>
                </a:extLst>
              </p:cNvPr>
              <p:cNvSpPr txBox="1"/>
              <p:nvPr/>
            </p:nvSpPr>
            <p:spPr>
              <a:xfrm>
                <a:off x="1431652" y="4279722"/>
                <a:ext cx="59378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𝑊𝑎𝑖𝑡𝑖𝑛𝑔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=(#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𝑎𝑐𝑡𝑖𝑣𝑒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𝑣𝐶𝑃𝑈𝑠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−1)∗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𝑡𝑖𝑚𝑒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𝑠𝑙𝑖𝑐𝑒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A10FDC-170B-BD49-AB4F-FF37B7F2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52" y="4279722"/>
                <a:ext cx="5937844" cy="307777"/>
              </a:xfrm>
              <a:prstGeom prst="rect">
                <a:avLst/>
              </a:prstGeom>
              <a:blipFill>
                <a:blip r:embed="rId3"/>
                <a:stretch>
                  <a:fillRect t="-40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1D1B538-D532-534B-9998-91742B549C2F}"/>
              </a:ext>
            </a:extLst>
          </p:cNvPr>
          <p:cNvGrpSpPr/>
          <p:nvPr/>
        </p:nvGrpSpPr>
        <p:grpSpPr>
          <a:xfrm>
            <a:off x="3441765" y="1950750"/>
            <a:ext cx="2307873" cy="403433"/>
            <a:chOff x="3441765" y="1950750"/>
            <a:chExt cx="2307873" cy="40343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0A78A7-1707-F842-8D2E-532918457BDB}"/>
                </a:ext>
              </a:extLst>
            </p:cNvPr>
            <p:cNvSpPr txBox="1"/>
            <p:nvPr/>
          </p:nvSpPr>
          <p:spPr>
            <a:xfrm>
              <a:off x="3829880" y="1950750"/>
              <a:ext cx="1463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Waiting time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2508983-5296-F44D-A815-C510FFBBC3BB}"/>
                </a:ext>
              </a:extLst>
            </p:cNvPr>
            <p:cNvCxnSpPr/>
            <p:nvPr/>
          </p:nvCxnSpPr>
          <p:spPr>
            <a:xfrm flipV="1">
              <a:off x="3441765" y="2354183"/>
              <a:ext cx="23078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309E4F5-037C-4845-A89C-282C2D3A8E36}"/>
              </a:ext>
            </a:extLst>
          </p:cNvPr>
          <p:cNvGrpSpPr/>
          <p:nvPr/>
        </p:nvGrpSpPr>
        <p:grpSpPr>
          <a:xfrm>
            <a:off x="1380816" y="1981386"/>
            <a:ext cx="5988680" cy="1932358"/>
            <a:chOff x="1468498" y="2593629"/>
            <a:chExt cx="5988680" cy="193235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E1B4ACC-0B5A-2348-B74D-D0305B71D492}"/>
                </a:ext>
              </a:extLst>
            </p:cNvPr>
            <p:cNvCxnSpPr/>
            <p:nvPr/>
          </p:nvCxnSpPr>
          <p:spPr>
            <a:xfrm>
              <a:off x="2477343" y="4151520"/>
              <a:ext cx="459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195B353-EF55-1246-B197-96D4A1D82A9D}"/>
                </a:ext>
              </a:extLst>
            </p:cNvPr>
            <p:cNvSpPr/>
            <p:nvPr/>
          </p:nvSpPr>
          <p:spPr>
            <a:xfrm>
              <a:off x="1468498" y="3193298"/>
              <a:ext cx="972000" cy="324000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ko-KR" altLang="en-US" dirty="0">
                <a:solidFill>
                  <a:schemeClr val="tx1"/>
                </a:solidFill>
                <a:latin typeface="+mj-lt"/>
                <a:cs typeface="Tahoma" panose="020B060403050404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7A2D370-05C8-7140-9841-DA3D06BF62C6}"/>
                </a:ext>
              </a:extLst>
            </p:cNvPr>
            <p:cNvSpPr txBox="1"/>
            <p:nvPr/>
          </p:nvSpPr>
          <p:spPr>
            <a:xfrm>
              <a:off x="1488307" y="3985269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pCPU</a:t>
              </a:r>
              <a:r>
                <a:rPr lang="en-US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0</a:t>
              </a:r>
              <a:endParaRPr lang="en-US" sz="15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직사각형 355">
              <a:extLst>
                <a:ext uri="{FF2B5EF4-FFF2-40B4-BE49-F238E27FC236}">
                  <a16:creationId xmlns:a16="http://schemas.microsoft.com/office/drawing/2014/main" id="{FDD92766-29B9-A145-84B7-CA264FC61BCA}"/>
                </a:ext>
              </a:extLst>
            </p:cNvPr>
            <p:cNvSpPr/>
            <p:nvPr/>
          </p:nvSpPr>
          <p:spPr>
            <a:xfrm>
              <a:off x="1472963" y="2788304"/>
              <a:ext cx="972000" cy="324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cs typeface="Tahoma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cs typeface="Tahoma" pitchFamily="34" charset="0"/>
                </a:rPr>
                <a:t> 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7A67636-2206-E943-ABE4-AFD2182E10F8}"/>
                </a:ext>
              </a:extLst>
            </p:cNvPr>
            <p:cNvCxnSpPr/>
            <p:nvPr/>
          </p:nvCxnSpPr>
          <p:spPr>
            <a:xfrm>
              <a:off x="2557235" y="2833299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4294A8E-48BE-6B4E-9E75-D56B10F2B10D}"/>
                </a:ext>
              </a:extLst>
            </p:cNvPr>
            <p:cNvCxnSpPr/>
            <p:nvPr/>
          </p:nvCxnSpPr>
          <p:spPr>
            <a:xfrm>
              <a:off x="2574715" y="2959220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5D42D7-244F-5942-ACEE-F11B60B5017F}"/>
                </a:ext>
              </a:extLst>
            </p:cNvPr>
            <p:cNvCxnSpPr/>
            <p:nvPr/>
          </p:nvCxnSpPr>
          <p:spPr>
            <a:xfrm>
              <a:off x="3526689" y="2833299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D0744BF-AB31-E942-A54F-7F3F9493B13D}"/>
                </a:ext>
              </a:extLst>
            </p:cNvPr>
            <p:cNvSpPr/>
            <p:nvPr/>
          </p:nvSpPr>
          <p:spPr>
            <a:xfrm>
              <a:off x="1468498" y="3589286"/>
              <a:ext cx="972000" cy="32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ko-KR" altLang="en-US" dirty="0">
                <a:solidFill>
                  <a:schemeClr val="tx1"/>
                </a:solidFill>
                <a:latin typeface="+mj-lt"/>
                <a:cs typeface="Tahoma" panose="020B0604030504040204" pitchFamily="34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5B6CFC3-6C54-2C45-B74F-25DB4E2D0513}"/>
                </a:ext>
              </a:extLst>
            </p:cNvPr>
            <p:cNvCxnSpPr/>
            <p:nvPr/>
          </p:nvCxnSpPr>
          <p:spPr>
            <a:xfrm>
              <a:off x="3637971" y="3371700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24189C9-CA92-CE4D-AFB6-EBAD00ED87E1}"/>
                </a:ext>
              </a:extLst>
            </p:cNvPr>
            <p:cNvCxnSpPr/>
            <p:nvPr/>
          </p:nvCxnSpPr>
          <p:spPr>
            <a:xfrm>
              <a:off x="4708428" y="3745493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704804B-CF40-6B49-97A6-1BFB91137F43}"/>
                </a:ext>
              </a:extLst>
            </p:cNvPr>
            <p:cNvCxnSpPr/>
            <p:nvPr/>
          </p:nvCxnSpPr>
          <p:spPr>
            <a:xfrm>
              <a:off x="5859359" y="2954556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0D685A0-172C-8041-8764-CCA14614E54E}"/>
                </a:ext>
              </a:extLst>
            </p:cNvPr>
            <p:cNvCxnSpPr/>
            <p:nvPr/>
          </p:nvCxnSpPr>
          <p:spPr>
            <a:xfrm>
              <a:off x="3526690" y="2954556"/>
              <a:ext cx="101773" cy="4171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D29B094-0D9A-2540-9B95-4ED799DEC6EA}"/>
                </a:ext>
              </a:extLst>
            </p:cNvPr>
            <p:cNvCxnSpPr/>
            <p:nvPr/>
          </p:nvCxnSpPr>
          <p:spPr>
            <a:xfrm>
              <a:off x="4582972" y="3359714"/>
              <a:ext cx="101773" cy="4171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B6E6161-BFBD-CA4A-A01F-B52231719AAA}"/>
                </a:ext>
              </a:extLst>
            </p:cNvPr>
            <p:cNvCxnSpPr/>
            <p:nvPr/>
          </p:nvCxnSpPr>
          <p:spPr>
            <a:xfrm flipV="1">
              <a:off x="5659718" y="2937944"/>
              <a:ext cx="177602" cy="79802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260FAF-D37C-9B40-8FA9-BE1193B5312F}"/>
                </a:ext>
              </a:extLst>
            </p:cNvPr>
            <p:cNvCxnSpPr/>
            <p:nvPr/>
          </p:nvCxnSpPr>
          <p:spPr>
            <a:xfrm>
              <a:off x="5842950" y="2833299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805773-21E5-E84D-94EE-FA8C16D9881A}"/>
                </a:ext>
              </a:extLst>
            </p:cNvPr>
            <p:cNvSpPr txBox="1"/>
            <p:nvPr/>
          </p:nvSpPr>
          <p:spPr>
            <a:xfrm>
              <a:off x="2556480" y="2593629"/>
              <a:ext cx="10264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slice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DE2EE4A-91AB-E845-8664-8136E69316B9}"/>
                </a:ext>
              </a:extLst>
            </p:cNvPr>
            <p:cNvSpPr txBox="1"/>
            <p:nvPr/>
          </p:nvSpPr>
          <p:spPr>
            <a:xfrm>
              <a:off x="7142668" y="3971523"/>
              <a:ext cx="31451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i="1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30092E4-5D10-ED41-91C2-B926F74C69CE}"/>
                </a:ext>
              </a:extLst>
            </p:cNvPr>
            <p:cNvSpPr txBox="1"/>
            <p:nvPr/>
          </p:nvSpPr>
          <p:spPr>
            <a:xfrm>
              <a:off x="3874284" y="4125877"/>
              <a:ext cx="158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shared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B6264AA-F3AC-084C-9365-3AE995C3A7CB}"/>
              </a:ext>
            </a:extLst>
          </p:cNvPr>
          <p:cNvGrpSpPr/>
          <p:nvPr/>
        </p:nvGrpSpPr>
        <p:grpSpPr>
          <a:xfrm>
            <a:off x="1380816" y="4149461"/>
            <a:ext cx="5988680" cy="1967243"/>
            <a:chOff x="1380816" y="4149461"/>
            <a:chExt cx="5988680" cy="196724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BDB7D89-168C-7940-AD17-4B4848905257}"/>
                </a:ext>
              </a:extLst>
            </p:cNvPr>
            <p:cNvGrpSpPr/>
            <p:nvPr/>
          </p:nvGrpSpPr>
          <p:grpSpPr>
            <a:xfrm>
              <a:off x="1380816" y="4149461"/>
              <a:ext cx="5988680" cy="1824912"/>
              <a:chOff x="1512051" y="4754559"/>
              <a:chExt cx="5988680" cy="1824912"/>
            </a:xfrm>
          </p:grpSpPr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30EFD540-4C14-4845-B46D-9B16CB3414F7}"/>
                  </a:ext>
                </a:extLst>
              </p:cNvPr>
              <p:cNvCxnSpPr/>
              <p:nvPr/>
            </p:nvCxnSpPr>
            <p:spPr>
              <a:xfrm>
                <a:off x="2520896" y="6343970"/>
                <a:ext cx="459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CAA5F95-2A38-F943-AEAB-2F2EDCC7B8B1}"/>
                  </a:ext>
                </a:extLst>
              </p:cNvPr>
              <p:cNvSpPr/>
              <p:nvPr/>
            </p:nvSpPr>
            <p:spPr>
              <a:xfrm>
                <a:off x="1512051" y="5385748"/>
                <a:ext cx="972000" cy="324000"/>
              </a:xfrm>
              <a:prstGeom prst="rect">
                <a:avLst/>
              </a:prstGeom>
              <a:solidFill>
                <a:schemeClr val="accent1"/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>
                    <a:solidFill>
                      <a:schemeClr val="tx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vCPU</a:t>
                </a:r>
                <a:r>
                  <a:rPr lang="en-US" altLang="ko-KR" dirty="0">
                    <a:solidFill>
                      <a:schemeClr val="tx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endParaRPr lang="ko-KR" altLang="en-US" dirty="0">
                  <a:solidFill>
                    <a:schemeClr val="tx1"/>
                  </a:solidFill>
                  <a:latin typeface="+mj-lt"/>
                  <a:cs typeface="Tahoma" panose="020B060403050404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67E2FFD-9EF7-B84E-B75D-2A05DCB1B3C7}"/>
                  </a:ext>
                </a:extLst>
              </p:cNvPr>
              <p:cNvSpPr txBox="1"/>
              <p:nvPr/>
            </p:nvSpPr>
            <p:spPr>
              <a:xfrm>
                <a:off x="1531860" y="6177719"/>
                <a:ext cx="8627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pCPU</a:t>
                </a:r>
                <a:r>
                  <a:rPr lang="en-US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0</a:t>
                </a:r>
                <a:endParaRPr lang="en-US" sz="15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6" name="직사각형 355">
                <a:extLst>
                  <a:ext uri="{FF2B5EF4-FFF2-40B4-BE49-F238E27FC236}">
                    <a16:creationId xmlns:a16="http://schemas.microsoft.com/office/drawing/2014/main" id="{F4CE114E-9D1A-004C-A45B-AC7C3434B3EC}"/>
                  </a:ext>
                </a:extLst>
              </p:cNvPr>
              <p:cNvSpPr/>
              <p:nvPr/>
            </p:nvSpPr>
            <p:spPr>
              <a:xfrm>
                <a:off x="1516516" y="4980754"/>
                <a:ext cx="972000" cy="324000"/>
              </a:xfrm>
              <a:prstGeom prst="rect">
                <a:avLst/>
              </a:prstGeom>
              <a:solidFill>
                <a:schemeClr val="accent3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ko-KR" dirty="0" err="1">
                    <a:solidFill>
                      <a:schemeClr val="tx1"/>
                    </a:solidFill>
                    <a:latin typeface="+mj-lt"/>
                    <a:cs typeface="Tahoma" pitchFamily="34" charset="0"/>
                  </a:rPr>
                  <a:t>vCPU</a:t>
                </a:r>
                <a:r>
                  <a:rPr lang="en-US" altLang="ko-KR" dirty="0">
                    <a:solidFill>
                      <a:schemeClr val="tx1"/>
                    </a:solidFill>
                    <a:latin typeface="+mj-lt"/>
                    <a:cs typeface="Tahoma" pitchFamily="34" charset="0"/>
                  </a:rPr>
                  <a:t> 0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D0C4BB3-52A1-F142-A908-FD4A44AA303C}"/>
                  </a:ext>
                </a:extLst>
              </p:cNvPr>
              <p:cNvCxnSpPr/>
              <p:nvPr/>
            </p:nvCxnSpPr>
            <p:spPr>
              <a:xfrm>
                <a:off x="2600788" y="5025749"/>
                <a:ext cx="0" cy="27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A88550C-55E0-6746-AEEB-88AD8A9C4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8268" y="5151670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1C99571-55B9-1345-BFFC-994A6708F2B7}"/>
                  </a:ext>
                </a:extLst>
              </p:cNvPr>
              <p:cNvCxnSpPr/>
              <p:nvPr/>
            </p:nvCxnSpPr>
            <p:spPr>
              <a:xfrm>
                <a:off x="3065966" y="5025749"/>
                <a:ext cx="0" cy="27000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1865DF-4689-F74B-BA07-823106E6C4D5}"/>
                  </a:ext>
                </a:extLst>
              </p:cNvPr>
              <p:cNvSpPr/>
              <p:nvPr/>
            </p:nvSpPr>
            <p:spPr>
              <a:xfrm>
                <a:off x="1512051" y="5781736"/>
                <a:ext cx="972000" cy="3240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>
                    <a:solidFill>
                      <a:schemeClr val="tx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vCPU</a:t>
                </a:r>
                <a:r>
                  <a:rPr lang="en-US" altLang="ko-KR" dirty="0">
                    <a:solidFill>
                      <a:schemeClr val="tx1"/>
                    </a:solidFill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endParaRPr lang="ko-KR" altLang="en-US" dirty="0">
                  <a:solidFill>
                    <a:schemeClr val="tx1"/>
                  </a:solidFill>
                  <a:latin typeface="+mj-lt"/>
                  <a:cs typeface="Tahoma" panose="020B060403050404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8B6C44F-7DF2-7648-86EB-085C1F1839B7}"/>
                  </a:ext>
                </a:extLst>
              </p:cNvPr>
              <p:cNvSpPr txBox="1"/>
              <p:nvPr/>
            </p:nvSpPr>
            <p:spPr>
              <a:xfrm>
                <a:off x="3167752" y="4754559"/>
                <a:ext cx="2378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Reduced waiting time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0582DC9-B8A6-6543-A831-DCCB843FA102}"/>
                  </a:ext>
                </a:extLst>
              </p:cNvPr>
              <p:cNvCxnSpPr/>
              <p:nvPr/>
            </p:nvCxnSpPr>
            <p:spPr>
              <a:xfrm>
                <a:off x="3163816" y="5564150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7F5160B9-93DC-CD41-8984-B3841A51628C}"/>
                  </a:ext>
                </a:extLst>
              </p:cNvPr>
              <p:cNvCxnSpPr/>
              <p:nvPr/>
            </p:nvCxnSpPr>
            <p:spPr>
              <a:xfrm>
                <a:off x="3716560" y="5937943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0B7AC7B9-6CC5-4C4C-8806-781CB6801DE2}"/>
                  </a:ext>
                </a:extLst>
              </p:cNvPr>
              <p:cNvCxnSpPr/>
              <p:nvPr/>
            </p:nvCxnSpPr>
            <p:spPr>
              <a:xfrm>
                <a:off x="3065979" y="5147006"/>
                <a:ext cx="101773" cy="4171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6A597908-F140-C546-BA5B-C8BF3CFCB342}"/>
                  </a:ext>
                </a:extLst>
              </p:cNvPr>
              <p:cNvCxnSpPr/>
              <p:nvPr/>
            </p:nvCxnSpPr>
            <p:spPr>
              <a:xfrm>
                <a:off x="3611276" y="5552164"/>
                <a:ext cx="101773" cy="4171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1A0366B-E641-0349-88F4-C1BE4CD6205D}"/>
                  </a:ext>
                </a:extLst>
              </p:cNvPr>
              <p:cNvCxnSpPr/>
              <p:nvPr/>
            </p:nvCxnSpPr>
            <p:spPr>
              <a:xfrm flipV="1">
                <a:off x="4156861" y="5130394"/>
                <a:ext cx="177602" cy="7980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E40D572D-5B0D-5F47-812A-2638D62D5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8899" y="5151670"/>
                <a:ext cx="12455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F13DDC-F95F-1747-A13A-32D5ADB7C05B}"/>
                  </a:ext>
                </a:extLst>
              </p:cNvPr>
              <p:cNvSpPr txBox="1"/>
              <p:nvPr/>
            </p:nvSpPr>
            <p:spPr>
              <a:xfrm>
                <a:off x="7186221" y="6163973"/>
                <a:ext cx="31451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+mj-lt"/>
                    <a:ea typeface="Tahoma" panose="020B0604030504040204" pitchFamily="34" charset="0"/>
                    <a:cs typeface="Tahoma" panose="020B0604030504040204" pitchFamily="34" charset="0"/>
                  </a:rPr>
                  <a:t>T</a:t>
                </a: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031049B3-6AB0-A743-B850-BFC2882486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0730" y="5157525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18124088-75A9-8E4D-831A-392436B47C6E}"/>
                  </a:ext>
                </a:extLst>
              </p:cNvPr>
              <p:cNvCxnSpPr/>
              <p:nvPr/>
            </p:nvCxnSpPr>
            <p:spPr>
              <a:xfrm>
                <a:off x="4896278" y="5570005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2AD7D399-5F38-E74D-A754-61939614A0EA}"/>
                  </a:ext>
                </a:extLst>
              </p:cNvPr>
              <p:cNvCxnSpPr/>
              <p:nvPr/>
            </p:nvCxnSpPr>
            <p:spPr>
              <a:xfrm>
                <a:off x="5449022" y="5943798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5CD5200-B452-E745-9D4B-2C8FC5BB6A67}"/>
                  </a:ext>
                </a:extLst>
              </p:cNvPr>
              <p:cNvCxnSpPr/>
              <p:nvPr/>
            </p:nvCxnSpPr>
            <p:spPr>
              <a:xfrm>
                <a:off x="4798441" y="5152861"/>
                <a:ext cx="101773" cy="4171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6F1AF5C-FC44-2647-ADF8-7AFA274146A5}"/>
                  </a:ext>
                </a:extLst>
              </p:cNvPr>
              <p:cNvCxnSpPr/>
              <p:nvPr/>
            </p:nvCxnSpPr>
            <p:spPr>
              <a:xfrm>
                <a:off x="5343738" y="5558019"/>
                <a:ext cx="101773" cy="4171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A03489AF-5979-7B4D-A664-65933874C2F1}"/>
                  </a:ext>
                </a:extLst>
              </p:cNvPr>
              <p:cNvCxnSpPr/>
              <p:nvPr/>
            </p:nvCxnSpPr>
            <p:spPr>
              <a:xfrm flipV="1">
                <a:off x="5889107" y="5142109"/>
                <a:ext cx="177602" cy="79802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862BF979-845F-5341-A5D8-18392870E8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2976" y="5169240"/>
                <a:ext cx="4572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362BA7C-3334-8F48-BDCC-D0D9DB73EDD9}"/>
                </a:ext>
              </a:extLst>
            </p:cNvPr>
            <p:cNvSpPr txBox="1"/>
            <p:nvPr/>
          </p:nvSpPr>
          <p:spPr>
            <a:xfrm>
              <a:off x="3805100" y="5716594"/>
              <a:ext cx="158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shared</a:t>
              </a:r>
            </a:p>
          </p:txBody>
        </p:sp>
      </p:grpSp>
      <p:sp>
        <p:nvSpPr>
          <p:cNvPr id="79" name="Freeform 78">
            <a:extLst>
              <a:ext uri="{FF2B5EF4-FFF2-40B4-BE49-F238E27FC236}">
                <a16:creationId xmlns:a16="http://schemas.microsoft.com/office/drawing/2014/main" id="{B6FDABC2-170B-5344-AA6C-3B3617CEB4E3}"/>
              </a:ext>
            </a:extLst>
          </p:cNvPr>
          <p:cNvSpPr/>
          <p:nvPr/>
        </p:nvSpPr>
        <p:spPr>
          <a:xfrm rot="11808234" flipH="1">
            <a:off x="2284349" y="1595683"/>
            <a:ext cx="835824" cy="2870072"/>
          </a:xfrm>
          <a:custGeom>
            <a:avLst/>
            <a:gdLst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91444 w 691444"/>
              <a:gd name="connsiteY0" fmla="*/ 0 h 1919111"/>
              <a:gd name="connsiteX1" fmla="*/ 0 w 691444"/>
              <a:gd name="connsiteY1" fmla="*/ 1919111 h 1919111"/>
              <a:gd name="connsiteX0" fmla="*/ 634999 w 634999"/>
              <a:gd name="connsiteY0" fmla="*/ 0 h 1763889"/>
              <a:gd name="connsiteX1" fmla="*/ 0 w 634999"/>
              <a:gd name="connsiteY1" fmla="*/ 1763889 h 1763889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677332 w 677332"/>
              <a:gd name="connsiteY0" fmla="*/ 0 h 1495777"/>
              <a:gd name="connsiteX1" fmla="*/ 0 w 677332"/>
              <a:gd name="connsiteY1" fmla="*/ 1495777 h 1495777"/>
              <a:gd name="connsiteX0" fmla="*/ 804332 w 804332"/>
              <a:gd name="connsiteY0" fmla="*/ 0 h 1566333"/>
              <a:gd name="connsiteX1" fmla="*/ 0 w 804332"/>
              <a:gd name="connsiteY1" fmla="*/ 1566333 h 15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4332" h="1566333">
                <a:moveTo>
                  <a:pt x="804332" y="0"/>
                </a:moveTo>
                <a:cubicBezTo>
                  <a:pt x="418628" y="442148"/>
                  <a:pt x="131704" y="686740"/>
                  <a:pt x="0" y="1566333"/>
                </a:cubicBezTo>
              </a:path>
            </a:pathLst>
          </a:custGeom>
          <a:ln w="82550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0" name="Text Box 51">
            <a:extLst>
              <a:ext uri="{FF2B5EF4-FFF2-40B4-BE49-F238E27FC236}">
                <a16:creationId xmlns:a16="http://schemas.microsoft.com/office/drawing/2014/main" id="{E5F55E36-FAF8-7A49-BBA3-DA11F1E80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54" y="3092242"/>
            <a:ext cx="7722296" cy="1023357"/>
          </a:xfrm>
          <a:prstGeom prst="rect">
            <a:avLst/>
          </a:prstGeom>
          <a:solidFill>
            <a:srgbClr val="C00000">
              <a:alpha val="90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ko-KR" sz="5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ko-KR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Shortening time slice is very simple and powerful, but the overhead of </a:t>
            </a:r>
            <a:r>
              <a:rPr lang="en-US" altLang="ko-KR" sz="2400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frequent context switches</a:t>
            </a:r>
            <a:r>
              <a:rPr lang="en-US" altLang="ko-KR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is significant</a:t>
            </a:r>
            <a:r>
              <a:rPr lang="en-US" altLang="ko-KR" sz="2400" u="sng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ko-KR" sz="2400" u="sng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ko-KR" altLang="en-US" sz="5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E0149B2-CF6E-1144-B9F0-B9C5B3CFF70B}"/>
              </a:ext>
            </a:extLst>
          </p:cNvPr>
          <p:cNvSpPr txBox="1"/>
          <p:nvPr/>
        </p:nvSpPr>
        <p:spPr>
          <a:xfrm>
            <a:off x="8843375" y="48413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7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-0.112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-0.1099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9" grpId="0" animBg="1"/>
      <p:bldP spid="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Dividing CPUs into Two Pools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1FA4D6-5EAB-1F46-ABA1-428CD5B49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768" y="1692889"/>
            <a:ext cx="2787278" cy="1368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9055A-ED3B-9D4C-97D1-A5000F975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766" y="3107488"/>
            <a:ext cx="2788920" cy="610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BEFAD-D3AC-7947-98C6-025DD378D9C5}"/>
              </a:ext>
            </a:extLst>
          </p:cNvPr>
          <p:cNvSpPr txBox="1"/>
          <p:nvPr/>
        </p:nvSpPr>
        <p:spPr>
          <a:xfrm>
            <a:off x="1217983" y="2371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6FE73F-4B4C-8049-B6DC-9D041C4F8967}"/>
              </a:ext>
            </a:extLst>
          </p:cNvPr>
          <p:cNvCxnSpPr>
            <a:cxnSpLocks/>
          </p:cNvCxnSpPr>
          <p:nvPr/>
        </p:nvCxnSpPr>
        <p:spPr>
          <a:xfrm>
            <a:off x="4976755" y="4039200"/>
            <a:ext cx="0" cy="26517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A981D8-7B3E-6D48-8480-4F65315F2238}"/>
              </a:ext>
            </a:extLst>
          </p:cNvPr>
          <p:cNvGrpSpPr/>
          <p:nvPr/>
        </p:nvGrpSpPr>
        <p:grpSpPr>
          <a:xfrm>
            <a:off x="300826" y="4192525"/>
            <a:ext cx="4374452" cy="1798193"/>
            <a:chOff x="534196" y="4266737"/>
            <a:chExt cx="4374452" cy="1798193"/>
          </a:xfrm>
        </p:grpSpPr>
        <p:sp>
          <p:nvSpPr>
            <p:cNvPr id="45" name="Rectangle 44"/>
            <p:cNvSpPr/>
            <p:nvPr/>
          </p:nvSpPr>
          <p:spPr>
            <a:xfrm>
              <a:off x="534196" y="4903622"/>
              <a:ext cx="972000" cy="324000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ko-KR" altLang="en-US" dirty="0">
                <a:solidFill>
                  <a:schemeClr val="tx1"/>
                </a:solidFill>
                <a:latin typeface="+mj-lt"/>
                <a:cs typeface="Tahoma" panose="020B0604030504040204" pitchFamily="34" charset="0"/>
              </a:endParaRPr>
            </a:p>
          </p:txBody>
        </p:sp>
        <p:sp>
          <p:nvSpPr>
            <p:cNvPr id="46" name="직사각형 355"/>
            <p:cNvSpPr/>
            <p:nvPr/>
          </p:nvSpPr>
          <p:spPr>
            <a:xfrm>
              <a:off x="538660" y="4498628"/>
              <a:ext cx="972000" cy="324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cs typeface="Tahoma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cs typeface="Tahoma" pitchFamily="34" charset="0"/>
                </a:rPr>
                <a:t> 0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622932" y="4543623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640413" y="4669544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92387" y="4543623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34196" y="5299610"/>
              <a:ext cx="972000" cy="32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ko-KR" altLang="en-US" dirty="0">
                <a:solidFill>
                  <a:schemeClr val="tx1"/>
                </a:solidFill>
                <a:latin typeface="+mj-lt"/>
                <a:cs typeface="Tahoma" panose="020B060403050404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64399" y="4266737"/>
              <a:ext cx="1463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Waiting time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2703669" y="5082024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774126" y="5455817"/>
              <a:ext cx="94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2592388" y="4664880"/>
              <a:ext cx="101773" cy="4171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3648670" y="5070038"/>
              <a:ext cx="101773" cy="4171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725416" y="4648268"/>
              <a:ext cx="177602" cy="79802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908648" y="4543623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595145" y="4669544"/>
              <a:ext cx="230787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622178" y="4303953"/>
              <a:ext cx="102643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Time slice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DDA6ABD-CF08-3647-B1D3-E785D49DD7B5}"/>
                </a:ext>
              </a:extLst>
            </p:cNvPr>
            <p:cNvSpPr txBox="1"/>
            <p:nvPr/>
          </p:nvSpPr>
          <p:spPr>
            <a:xfrm>
              <a:off x="588827" y="56955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pCPU</a:t>
              </a:r>
              <a:r>
                <a:rPr lang="en-US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0</a:t>
              </a:r>
              <a:endParaRPr lang="en-US" sz="15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FBF5A5-355A-EE4C-8F45-1D667656E4AE}"/>
              </a:ext>
            </a:extLst>
          </p:cNvPr>
          <p:cNvGrpSpPr/>
          <p:nvPr/>
        </p:nvGrpSpPr>
        <p:grpSpPr>
          <a:xfrm>
            <a:off x="5198203" y="3961064"/>
            <a:ext cx="3581728" cy="2025562"/>
            <a:chOff x="5359929" y="4039368"/>
            <a:chExt cx="3581728" cy="2025562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441899" y="4670990"/>
              <a:ext cx="270000" cy="6868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824460" y="5073943"/>
              <a:ext cx="27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190172" y="5457261"/>
              <a:ext cx="27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718045" y="4666324"/>
              <a:ext cx="101773" cy="41714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079400" y="5071482"/>
              <a:ext cx="101773" cy="4050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433944" y="4545067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15041" y="4545067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542738" y="4554073"/>
              <a:ext cx="0" cy="2700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446170" y="4666326"/>
              <a:ext cx="90566" cy="79975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/>
            <p:nvPr/>
          </p:nvCxnSpPr>
          <p:spPr>
            <a:xfrm rot="5400000" flipH="1" flipV="1">
              <a:off x="6390795" y="4382706"/>
              <a:ext cx="461135" cy="134998"/>
            </a:xfrm>
            <a:prstGeom prst="curved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688861" y="4039368"/>
              <a:ext cx="2252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latin typeface="Tahoma" charset="0"/>
                  <a:ea typeface="Tahoma" charset="0"/>
                  <a:cs typeface="Tahoma" charset="0"/>
                </a:rPr>
                <a:t>Shortened time slice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9C3CA72-EC19-7445-8044-9269D5640176}"/>
                </a:ext>
              </a:extLst>
            </p:cNvPr>
            <p:cNvSpPr txBox="1"/>
            <p:nvPr/>
          </p:nvSpPr>
          <p:spPr>
            <a:xfrm>
              <a:off x="5410889" y="56955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pCPU</a:t>
              </a:r>
              <a:r>
                <a:rPr lang="en-US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ko-KR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15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BB7F656-DFED-8E40-BBE3-31C7CA884638}"/>
                </a:ext>
              </a:extLst>
            </p:cNvPr>
            <p:cNvSpPr/>
            <p:nvPr/>
          </p:nvSpPr>
          <p:spPr>
            <a:xfrm>
              <a:off x="5359929" y="4907874"/>
              <a:ext cx="972000" cy="324000"/>
            </a:xfrm>
            <a:prstGeom prst="rect">
              <a:avLst/>
            </a:prstGeom>
            <a:solidFill>
              <a:schemeClr val="accent1"/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lang="ko-KR" altLang="en-US" dirty="0">
                <a:solidFill>
                  <a:schemeClr val="tx1"/>
                </a:solidFill>
                <a:latin typeface="+mj-lt"/>
                <a:cs typeface="Tahoma" panose="020B0604030504040204" pitchFamily="34" charset="0"/>
              </a:endParaRPr>
            </a:p>
          </p:txBody>
        </p:sp>
        <p:sp>
          <p:nvSpPr>
            <p:cNvPr id="67" name="직사각형 355">
              <a:extLst>
                <a:ext uri="{FF2B5EF4-FFF2-40B4-BE49-F238E27FC236}">
                  <a16:creationId xmlns:a16="http://schemas.microsoft.com/office/drawing/2014/main" id="{906D1B7F-AE12-8C4F-BAAA-BAA79EA5EC77}"/>
                </a:ext>
              </a:extLst>
            </p:cNvPr>
            <p:cNvSpPr/>
            <p:nvPr/>
          </p:nvSpPr>
          <p:spPr>
            <a:xfrm>
              <a:off x="5364393" y="4502880"/>
              <a:ext cx="972000" cy="3240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cs typeface="Tahoma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cs typeface="Tahoma" pitchFamily="34" charset="0"/>
                </a:rPr>
                <a:t> 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7E8308-F05A-8E4B-B396-70A342EBE781}"/>
                </a:ext>
              </a:extLst>
            </p:cNvPr>
            <p:cNvSpPr/>
            <p:nvPr/>
          </p:nvSpPr>
          <p:spPr>
            <a:xfrm>
              <a:off x="5359929" y="5303862"/>
              <a:ext cx="972000" cy="32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vCPU</a:t>
              </a:r>
              <a:r>
                <a:rPr lang="en-US" altLang="ko-KR" dirty="0">
                  <a:solidFill>
                    <a:schemeClr val="tx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ko-KR" altLang="en-US" dirty="0">
                <a:solidFill>
                  <a:schemeClr val="tx1"/>
                </a:solidFill>
                <a:latin typeface="+mj-lt"/>
                <a:cs typeface="Tahoma" panose="020B0604030504040204" pitchFamily="34" charset="0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24D1714-708D-0142-A06E-4999AACE1CA0}"/>
              </a:ext>
            </a:extLst>
          </p:cNvPr>
          <p:cNvSpPr/>
          <p:nvPr/>
        </p:nvSpPr>
        <p:spPr>
          <a:xfrm>
            <a:off x="679230" y="3198141"/>
            <a:ext cx="2170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➊ Normal pool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A3C39D-D80F-9242-8336-8A176BC990DB}"/>
              </a:ext>
            </a:extLst>
          </p:cNvPr>
          <p:cNvSpPr/>
          <p:nvPr/>
        </p:nvSpPr>
        <p:spPr>
          <a:xfrm>
            <a:off x="5831608" y="3184284"/>
            <a:ext cx="3221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➋ Micro-sliced pool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BA5BA-1C55-0C42-8992-575C93D3B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766" y="3095264"/>
            <a:ext cx="2764714" cy="63425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2D6F58F-8531-9745-90D4-6411B0098921}"/>
              </a:ext>
            </a:extLst>
          </p:cNvPr>
          <p:cNvSpPr/>
          <p:nvPr/>
        </p:nvSpPr>
        <p:spPr>
          <a:xfrm>
            <a:off x="5291680" y="6166892"/>
            <a:ext cx="371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Serving critical OS services to minimize the </a:t>
            </a:r>
            <a:r>
              <a:rPr lang="en-US" altLang="ko-KR" i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waiting time</a:t>
            </a:r>
            <a:endParaRPr lang="en-US" i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102C6F-FF04-1749-AD20-8D737A4664E2}"/>
              </a:ext>
            </a:extLst>
          </p:cNvPr>
          <p:cNvSpPr/>
          <p:nvPr/>
        </p:nvSpPr>
        <p:spPr>
          <a:xfrm>
            <a:off x="6186653" y="3592301"/>
            <a:ext cx="2659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quickly but briefly schedule vCPUs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73BD313-2774-354B-8C85-B554F252E8B1}"/>
              </a:ext>
            </a:extLst>
          </p:cNvPr>
          <p:cNvSpPr/>
          <p:nvPr/>
        </p:nvSpPr>
        <p:spPr>
          <a:xfrm>
            <a:off x="545845" y="6199242"/>
            <a:ext cx="403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Serving the main work of applications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60DF8-36F8-284E-8CBF-5EF642D42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0626" y="1826828"/>
            <a:ext cx="877108" cy="5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0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43" grpId="0"/>
      <p:bldP spid="4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FECD-FD10-7B44-8708-64CF4BAB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3638"/>
            <a:ext cx="7886700" cy="1325563"/>
          </a:xfrm>
        </p:spPr>
        <p:txBody>
          <a:bodyPr/>
          <a:lstStyle/>
          <a:p>
            <a:r>
              <a:rPr lang="en-US" dirty="0"/>
              <a:t>Challenges in Serving Critical OS Services on Micro-sliced Cores</a:t>
            </a:r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24676B66-2146-FD4E-AD2E-1E87E29E5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72" y="1976934"/>
            <a:ext cx="7573856" cy="914400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altLang="ko-K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Precise detection of urgent tasks</a:t>
            </a:r>
          </a:p>
        </p:txBody>
      </p:sp>
      <p:sp>
        <p:nvSpPr>
          <p:cNvPr id="6" name="Text Box 51">
            <a:extLst>
              <a:ext uri="{FF2B5EF4-FFF2-40B4-BE49-F238E27FC236}">
                <a16:creationId xmlns:a16="http://schemas.microsoft.com/office/drawing/2014/main" id="{057B2FF1-049F-6640-A542-C338A611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72" y="3225452"/>
            <a:ext cx="7573856" cy="914400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OS transparency</a:t>
            </a:r>
          </a:p>
        </p:txBody>
      </p:sp>
      <p:sp>
        <p:nvSpPr>
          <p:cNvPr id="7" name="Text Box 51">
            <a:extLst>
              <a:ext uri="{FF2B5EF4-FFF2-40B4-BE49-F238E27FC236}">
                <a16:creationId xmlns:a16="http://schemas.microsoft.com/office/drawing/2014/main" id="{54E8664C-D406-3D4D-92D3-F8F4ADB0F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72" y="4485223"/>
            <a:ext cx="7573856" cy="1097280"/>
          </a:xfrm>
          <a:prstGeom prst="rect">
            <a:avLst/>
          </a:prstGeom>
          <a:solidFill>
            <a:srgbClr val="000080">
              <a:alpha val="90000"/>
            </a:srgb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Dynamic adjustment of micro-sliced cores</a:t>
            </a:r>
          </a:p>
        </p:txBody>
      </p:sp>
    </p:spTree>
    <p:extLst>
      <p:ext uri="{BB962C8B-B14F-4D97-AF65-F5344CB8AC3E}">
        <p14:creationId xmlns:p14="http://schemas.microsoft.com/office/powerpoint/2010/main" val="41955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62C40BA-A152-9045-B138-C6384CD0FF08}"/>
              </a:ext>
            </a:extLst>
          </p:cNvPr>
          <p:cNvGrpSpPr/>
          <p:nvPr/>
        </p:nvGrpSpPr>
        <p:grpSpPr>
          <a:xfrm>
            <a:off x="671290" y="1500341"/>
            <a:ext cx="6385494" cy="3512499"/>
            <a:chOff x="671290" y="1879480"/>
            <a:chExt cx="6385494" cy="35124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70CAFE-CF66-1D48-A3D9-DD762586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290" y="1879480"/>
              <a:ext cx="6385494" cy="327190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0974E7-6D5A-D54B-9845-F33973F88340}"/>
                </a:ext>
              </a:extLst>
            </p:cNvPr>
            <p:cNvSpPr/>
            <p:nvPr/>
          </p:nvSpPr>
          <p:spPr>
            <a:xfrm>
              <a:off x="693245" y="4103198"/>
              <a:ext cx="6236193" cy="12887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645B3-8F8C-244A-A574-9D2B27F0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Detecting Critical OS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56BD3-ADAF-3E44-9517-9929C7F796ED}"/>
              </a:ext>
            </a:extLst>
          </p:cNvPr>
          <p:cNvSpPr/>
          <p:nvPr/>
        </p:nvSpPr>
        <p:spPr>
          <a:xfrm>
            <a:off x="4124980" y="2963314"/>
            <a:ext cx="821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➊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E82AE0-BDDD-6243-B755-81B85EB72DCF}"/>
              </a:ext>
            </a:extLst>
          </p:cNvPr>
          <p:cNvGrpSpPr/>
          <p:nvPr/>
        </p:nvGrpSpPr>
        <p:grpSpPr>
          <a:xfrm>
            <a:off x="3265741" y="2763741"/>
            <a:ext cx="1138839" cy="584293"/>
            <a:chOff x="3265741" y="3301904"/>
            <a:chExt cx="1138839" cy="58429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6078B65-ACB5-CA46-B45F-6EF9FF502264}"/>
                </a:ext>
              </a:extLst>
            </p:cNvPr>
            <p:cNvCxnSpPr>
              <a:cxnSpLocks/>
            </p:cNvCxnSpPr>
            <p:nvPr/>
          </p:nvCxnSpPr>
          <p:spPr>
            <a:xfrm>
              <a:off x="3265741" y="3314981"/>
              <a:ext cx="1104598" cy="571216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75F27B-0B36-F641-9168-EE8DCFF74A7D}"/>
                </a:ext>
              </a:extLst>
            </p:cNvPr>
            <p:cNvCxnSpPr>
              <a:cxnSpLocks/>
            </p:cNvCxnSpPr>
            <p:nvPr/>
          </p:nvCxnSpPr>
          <p:spPr>
            <a:xfrm>
              <a:off x="3773841" y="3301904"/>
              <a:ext cx="568221" cy="481237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789AB9-70D9-2340-B4DE-08044172AD7C}"/>
                </a:ext>
              </a:extLst>
            </p:cNvPr>
            <p:cNvCxnSpPr>
              <a:cxnSpLocks/>
            </p:cNvCxnSpPr>
            <p:nvPr/>
          </p:nvCxnSpPr>
          <p:spPr>
            <a:xfrm>
              <a:off x="4278366" y="3302168"/>
              <a:ext cx="126214" cy="427844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10EE0A1-4E75-AC4C-AAC2-CC86D4009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950" y="3302166"/>
            <a:ext cx="3386731" cy="28337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453034-B553-DE44-A1ED-6E7BDEBFE002}"/>
              </a:ext>
            </a:extLst>
          </p:cNvPr>
          <p:cNvSpPr/>
          <p:nvPr/>
        </p:nvSpPr>
        <p:spPr>
          <a:xfrm>
            <a:off x="410380" y="3724059"/>
            <a:ext cx="5137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Examining the instruction pointer (</a:t>
            </a:r>
            <a:r>
              <a:rPr lang="en-US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a.k.a</a:t>
            </a:r>
            <a:r>
              <a:rPr lang="en-US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PC)</a:t>
            </a:r>
          </a:p>
          <a:p>
            <a:r>
              <a:rPr lang="en-US" sz="20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whenever a vCPU yields its </a:t>
            </a:r>
            <a:r>
              <a:rPr lang="en-US" sz="2000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pCPU</a:t>
            </a:r>
            <a:endParaRPr lang="en-US" sz="20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5AEF60-E2B3-8D47-9BEA-91419F8A0DFF}"/>
              </a:ext>
            </a:extLst>
          </p:cNvPr>
          <p:cNvGrpSpPr/>
          <p:nvPr/>
        </p:nvGrpSpPr>
        <p:grpSpPr>
          <a:xfrm>
            <a:off x="4953437" y="1634671"/>
            <a:ext cx="3021385" cy="1136898"/>
            <a:chOff x="4953437" y="2013810"/>
            <a:chExt cx="3021385" cy="113689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588DDE5-069A-D241-A676-32E85493E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9565" y="2017646"/>
              <a:ext cx="914400" cy="73152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0E48BDA-E097-9143-BFF9-28A14B7EEC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437" y="2396368"/>
              <a:ext cx="930528" cy="7543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B0C6E3-0E78-A148-84B5-F7ADCFEBA339}"/>
                </a:ext>
              </a:extLst>
            </p:cNvPr>
            <p:cNvSpPr/>
            <p:nvPr/>
          </p:nvSpPr>
          <p:spPr>
            <a:xfrm>
              <a:off x="5884054" y="2013810"/>
              <a:ext cx="2090768" cy="38255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Instruction pointer</a:t>
              </a: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E170DD-EFB0-764E-B33B-4258863CBD54}"/>
              </a:ext>
            </a:extLst>
          </p:cNvPr>
          <p:cNvCxnSpPr>
            <a:cxnSpLocks/>
          </p:cNvCxnSpPr>
          <p:nvPr/>
        </p:nvCxnSpPr>
        <p:spPr>
          <a:xfrm>
            <a:off x="6929438" y="2535141"/>
            <a:ext cx="0" cy="806863"/>
          </a:xfrm>
          <a:prstGeom prst="straightConnector1">
            <a:avLst/>
          </a:prstGeom>
          <a:ln w="152400" cap="rnd">
            <a:solidFill>
              <a:schemeClr val="accent1"/>
            </a:solidFill>
            <a:round/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1A081D6-B287-FF43-BF78-D23777615D7A}"/>
              </a:ext>
            </a:extLst>
          </p:cNvPr>
          <p:cNvCxnSpPr>
            <a:cxnSpLocks/>
          </p:cNvCxnSpPr>
          <p:nvPr/>
        </p:nvCxnSpPr>
        <p:spPr>
          <a:xfrm flipV="1">
            <a:off x="4522521" y="2764948"/>
            <a:ext cx="240191" cy="480030"/>
          </a:xfrm>
          <a:prstGeom prst="straightConnector1">
            <a:avLst/>
          </a:prstGeom>
          <a:ln w="38100">
            <a:solidFill>
              <a:schemeClr val="accent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FA3C90E-5F5B-CF48-91CF-A0ECD733B335}"/>
              </a:ext>
            </a:extLst>
          </p:cNvPr>
          <p:cNvSpPr/>
          <p:nvPr/>
        </p:nvSpPr>
        <p:spPr>
          <a:xfrm>
            <a:off x="5675671" y="4142481"/>
            <a:ext cx="2947939" cy="18288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BD06DD-7D2F-7248-8C27-B03AC7D4C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498513" y="4078002"/>
            <a:ext cx="750381" cy="384811"/>
          </a:xfrm>
          <a:prstGeom prst="rect">
            <a:avLst/>
          </a:prstGeom>
        </p:spPr>
      </p:pic>
      <p:graphicFrame>
        <p:nvGraphicFramePr>
          <p:cNvPr id="34" name="Content Placeholder 6">
            <a:extLst>
              <a:ext uri="{FF2B5EF4-FFF2-40B4-BE49-F238E27FC236}">
                <a16:creationId xmlns:a16="http://schemas.microsoft.com/office/drawing/2014/main" id="{90F0E9C3-842D-D64A-9F5F-ABE874BCD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910477"/>
              </p:ext>
            </p:extLst>
          </p:nvPr>
        </p:nvGraphicFramePr>
        <p:xfrm>
          <a:off x="848442" y="4473330"/>
          <a:ext cx="3914270" cy="2057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3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workloads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 of yields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49">
                <a:tc vMerge="1">
                  <a:txBody>
                    <a:bodyPr/>
                    <a:lstStyle/>
                    <a:p>
                      <a:pPr algn="l"/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solo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co-run*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4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gmake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79,440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295,262,662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4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exim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157,023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24,102,495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679490"/>
                  </a:ext>
                </a:extLst>
              </a:tr>
              <a:tr h="13734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dedup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290,406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164,578,839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84764"/>
                  </a:ext>
                </a:extLst>
              </a:tr>
              <a:tr h="137349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vips</a:t>
                      </a:r>
                      <a:endParaRPr lang="en-US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644,643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57,650,538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53674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C045841-4D67-784E-A08E-9533E814152F}"/>
              </a:ext>
            </a:extLst>
          </p:cNvPr>
          <p:cNvSpPr txBox="1"/>
          <p:nvPr/>
        </p:nvSpPr>
        <p:spPr>
          <a:xfrm>
            <a:off x="780886" y="6498391"/>
            <a:ext cx="28825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i="1" dirty="0"/>
              <a:t>* </a:t>
            </a:r>
            <a:r>
              <a:rPr lang="en-US" altLang="ko-KR" sz="1050" i="1" dirty="0"/>
              <a:t>Concurrently running with </a:t>
            </a:r>
            <a:r>
              <a:rPr lang="en-US" altLang="ko-KR" sz="1050" i="1" dirty="0" err="1"/>
              <a:t>Swaptions</a:t>
            </a:r>
            <a:r>
              <a:rPr lang="en-US" altLang="ko-KR" sz="1050" i="1" dirty="0"/>
              <a:t> of PARSEC</a:t>
            </a:r>
            <a:endParaRPr lang="en-US" sz="1050" i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4E8730-82F2-564B-8A70-9F6264BB491E}"/>
              </a:ext>
            </a:extLst>
          </p:cNvPr>
          <p:cNvSpPr/>
          <p:nvPr/>
        </p:nvSpPr>
        <p:spPr>
          <a:xfrm>
            <a:off x="6202316" y="2058202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0x8106ed62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 animBg="1"/>
      <p:bldP spid="3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19090</TotalTime>
  <Words>850</Words>
  <Application>Microsoft Macintosh PowerPoint</Application>
  <PresentationFormat>On-screen Show (4:3)</PresentationFormat>
  <Paragraphs>304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Cambria Math</vt:lpstr>
      <vt:lpstr>Courier New</vt:lpstr>
      <vt:lpstr>Helvetica</vt:lpstr>
      <vt:lpstr>Tahoma</vt:lpstr>
      <vt:lpstr>Office Theme</vt:lpstr>
      <vt:lpstr>Accelerating Critical OS Services in Virtualized Systems with Flexible Micro-sliced Cores </vt:lpstr>
      <vt:lpstr>Challenge of Server Consolidation</vt:lpstr>
      <vt:lpstr>Challenge of Server Consolidation</vt:lpstr>
      <vt:lpstr>So, What Can Happen?</vt:lpstr>
      <vt:lpstr>So, What Can Happen?</vt:lpstr>
      <vt:lpstr>How about Shortening Time Slice?</vt:lpstr>
      <vt:lpstr>Approach: Dividing CPUs into Two Pools</vt:lpstr>
      <vt:lpstr>Challenges in Serving Critical OS Services on Micro-sliced Cores</vt:lpstr>
      <vt:lpstr>Detecting Critical OS Services</vt:lpstr>
      <vt:lpstr>Profiling Virtual CPU Scheduling Logs </vt:lpstr>
      <vt:lpstr>Accelerating Critical Sections</vt:lpstr>
      <vt:lpstr>Accelerating Critical TLB Synchronizations</vt:lpstr>
      <vt:lpstr>Detecting Critical I/O Events</vt:lpstr>
      <vt:lpstr>Experimental Environments</vt:lpstr>
      <vt:lpstr>Performance of Micro-sliced Cores</vt:lpstr>
      <vt:lpstr>Performance of Micro-sliced Cores</vt:lpstr>
      <vt:lpstr>I/O Performance </vt:lpstr>
      <vt:lpstr>Conclusions</vt:lpstr>
      <vt:lpstr>Thank You! jsahn@ajou.ac.kr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Critical OS Services in Virtualized Systems with Flexible Micro-sliced Cores </dc:title>
  <dc:creator>Microsoft Office User</dc:creator>
  <cp:lastModifiedBy>Jeongseob Ahn</cp:lastModifiedBy>
  <cp:revision>354</cp:revision>
  <cp:lastPrinted>2018-04-21T14:18:58Z</cp:lastPrinted>
  <dcterms:created xsi:type="dcterms:W3CDTF">2017-12-11T03:53:12Z</dcterms:created>
  <dcterms:modified xsi:type="dcterms:W3CDTF">2018-04-26T08:03:21Z</dcterms:modified>
</cp:coreProperties>
</file>